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2" r:id="rId4"/>
    <p:sldId id="258" r:id="rId5"/>
    <p:sldId id="259" r:id="rId6"/>
    <p:sldId id="274" r:id="rId7"/>
    <p:sldId id="273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1" r:id="rId19"/>
  </p:sldIdLst>
  <p:sldSz cx="12192000" cy="6858000"/>
  <p:notesSz cx="6858000" cy="9144000"/>
  <p:embeddedFontLst>
    <p:embeddedFont>
      <p:font typeface="Roboto" panose="020000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g2iLhdBNS37YMZuWyeJl/2z1DW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27"/>
    <p:restoredTop sz="94667"/>
  </p:normalViewPr>
  <p:slideViewPr>
    <p:cSldViewPr snapToGrid="0">
      <p:cViewPr>
        <p:scale>
          <a:sx n="126" d="100"/>
          <a:sy n="126" d="100"/>
        </p:scale>
        <p:origin x="144" y="212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nl-N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kuity.io/blog/kargo-stage-not-environment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8f742d197f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28f742d197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8f742d197f_0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g28f742d197f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8f742d197f_0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1600">
                <a:solidFill>
                  <a:srgbClr val="1C1E21"/>
                </a:solidFill>
                <a:latin typeface="Arial"/>
                <a:ea typeface="Arial"/>
                <a:cs typeface="Arial"/>
                <a:sym typeface="Arial"/>
              </a:rPr>
              <a:t>A project is a collection of related Kargo resources that describe one or more delivery pipelines and is the basic unit of organization and tenancy in Kargo.</a:t>
            </a:r>
            <a:endParaRPr sz="1600">
              <a:solidFill>
                <a:srgbClr val="1C1E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1600">
                <a:solidFill>
                  <a:srgbClr val="1C1E21"/>
                </a:solidFill>
                <a:latin typeface="Arial"/>
                <a:ea typeface="Arial"/>
                <a:cs typeface="Arial"/>
                <a:sym typeface="Arial"/>
              </a:rPr>
              <a:t>RBAC rules are also defined at the project level and project administrators may use projects to define policies, such as whether a </a:t>
            </a:r>
            <a:r>
              <a:rPr lang="nl-NL" sz="1600" b="1">
                <a:solidFill>
                  <a:srgbClr val="1C1E21"/>
                </a:solidFill>
                <a:latin typeface="Arial"/>
                <a:ea typeface="Arial"/>
                <a:cs typeface="Arial"/>
                <a:sym typeface="Arial"/>
              </a:rPr>
              <a:t>stage</a:t>
            </a:r>
            <a:r>
              <a:rPr lang="nl-NL" sz="1600">
                <a:solidFill>
                  <a:srgbClr val="1C1E21"/>
                </a:solidFill>
                <a:latin typeface="Arial"/>
                <a:ea typeface="Arial"/>
                <a:cs typeface="Arial"/>
                <a:sym typeface="Arial"/>
              </a:rPr>
              <a:t> is eligible for automatic promotions of new </a:t>
            </a:r>
            <a:r>
              <a:rPr lang="nl-NL" sz="1600" b="1">
                <a:solidFill>
                  <a:srgbClr val="1C1E21"/>
                </a:solidFill>
                <a:latin typeface="Arial"/>
                <a:ea typeface="Arial"/>
                <a:cs typeface="Arial"/>
                <a:sym typeface="Arial"/>
              </a:rPr>
              <a:t>freight</a:t>
            </a:r>
            <a:r>
              <a:rPr lang="nl-NL" sz="1600">
                <a:solidFill>
                  <a:srgbClr val="1C1E2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237" name="Google Shape;237;g28f742d197f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8f742d197f_0_2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2" name="Google Shape;252;g28f742d197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8f742d197f_0_2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28f742d197f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8f742d197f_0_2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1600">
                <a:solidFill>
                  <a:srgbClr val="1C1E21"/>
                </a:solidFill>
                <a:latin typeface="Arial"/>
                <a:ea typeface="Arial"/>
                <a:cs typeface="Arial"/>
                <a:sym typeface="Arial"/>
              </a:rPr>
              <a:t>When you hear the term “environment”, what you envision will depend significantly on your perspective. To eliminate confusion, Kargo avoids the term "environment" altogether in favor of </a:t>
            </a:r>
            <a:r>
              <a:rPr lang="nl-NL" sz="1600" b="1">
                <a:solidFill>
                  <a:srgbClr val="1C1E21"/>
                </a:solidFill>
                <a:latin typeface="Arial"/>
                <a:ea typeface="Arial"/>
                <a:cs typeface="Arial"/>
                <a:sym typeface="Arial"/>
              </a:rPr>
              <a:t>stage</a:t>
            </a:r>
            <a:r>
              <a:rPr lang="nl-NL" sz="1600">
                <a:solidFill>
                  <a:srgbClr val="1C1E21"/>
                </a:solidFill>
                <a:latin typeface="Arial"/>
                <a:ea typeface="Arial"/>
                <a:cs typeface="Arial"/>
                <a:sym typeface="Arial"/>
              </a:rPr>
              <a:t>. The important feature of a stage is that its name ("test" or "prod," for instance) denotes an application instance's </a:t>
            </a:r>
            <a:r>
              <a:rPr lang="nl-NL" sz="1600" i="1">
                <a:solidFill>
                  <a:srgbClr val="1C1E21"/>
                </a:solidFill>
                <a:latin typeface="Arial"/>
                <a:ea typeface="Arial"/>
                <a:cs typeface="Arial"/>
                <a:sym typeface="Arial"/>
              </a:rPr>
              <a:t>purpose</a:t>
            </a:r>
            <a:r>
              <a:rPr lang="nl-NL" sz="1600">
                <a:solidFill>
                  <a:srgbClr val="1C1E21"/>
                </a:solidFill>
                <a:latin typeface="Arial"/>
                <a:ea typeface="Arial"/>
                <a:cs typeface="Arial"/>
                <a:sym typeface="Arial"/>
              </a:rPr>
              <a:t> and not necessarily its </a:t>
            </a:r>
            <a:r>
              <a:rPr lang="nl-NL" sz="1600" i="1">
                <a:solidFill>
                  <a:srgbClr val="1C1E21"/>
                </a:solidFill>
                <a:latin typeface="Arial"/>
                <a:ea typeface="Arial"/>
                <a:cs typeface="Arial"/>
                <a:sym typeface="Arial"/>
              </a:rPr>
              <a:t>location</a:t>
            </a:r>
            <a:r>
              <a:rPr lang="nl-NL" sz="1600">
                <a:solidFill>
                  <a:srgbClr val="1C1E2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nl-NL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This blog post</a:t>
            </a:r>
            <a:r>
              <a:rPr lang="nl-NL" sz="1600">
                <a:solidFill>
                  <a:srgbClr val="1C1E21"/>
                </a:solidFill>
                <a:latin typeface="Arial"/>
                <a:ea typeface="Arial"/>
                <a:cs typeface="Arial"/>
                <a:sym typeface="Arial"/>
              </a:rPr>
              <a:t> discusses the rationale behind this choice.</a:t>
            </a:r>
            <a:endParaRPr sz="1600">
              <a:solidFill>
                <a:srgbClr val="1C1E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1600" i="1">
                <a:solidFill>
                  <a:srgbClr val="1C1E21"/>
                </a:solidFill>
                <a:latin typeface="Arial"/>
                <a:ea typeface="Arial"/>
                <a:cs typeface="Arial"/>
                <a:sym typeface="Arial"/>
              </a:rPr>
              <a:t>Stages are Kargo's most important concept.</a:t>
            </a:r>
            <a:r>
              <a:rPr lang="nl-NL" sz="1600">
                <a:solidFill>
                  <a:srgbClr val="1C1E21"/>
                </a:solidFill>
                <a:latin typeface="Arial"/>
                <a:ea typeface="Arial"/>
                <a:cs typeface="Arial"/>
                <a:sym typeface="Arial"/>
              </a:rPr>
              <a:t> They can be linked together in a directed acyclic graph to describe a delivery pipeline. Typically, such a pipeline may feature a "test" or "dev" stage as its starting point, with one or more "prod" stages at the end.</a:t>
            </a:r>
            <a:endParaRPr sz="1600">
              <a:solidFill>
                <a:srgbClr val="1C1E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2" name="Google Shape;282;g28f742d197f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8f742d197f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7" name="Google Shape;297;g28f742d197f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e1ad29d46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2" name="Google Shape;312;g2e1ad29d4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6" name="Google Shape;32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2" name="Google Shape;35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27024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" name="Google Shape;1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" name="Google Shape;1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70556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" name="Google Shape;1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06956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8f742d197f_0_1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g28f742d197f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8f742d197f_0_1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6" name="Google Shape;206;g28f742d197f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ts val="2800"/>
              <a:buChar char="•"/>
              <a:defRPr/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jpg"/><Relationship Id="rId7" Type="http://schemas.openxmlformats.org/officeDocument/2006/relationships/hyperlink" Target="https://www.linkedin.com/company/fullstaq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jpg"/><Relationship Id="rId7" Type="http://schemas.openxmlformats.org/officeDocument/2006/relationships/hyperlink" Target="https://www.linkedin.com/company/fullstaq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g28f742d197f_0_2"/>
          <p:cNvGrpSpPr/>
          <p:nvPr/>
        </p:nvGrpSpPr>
        <p:grpSpPr>
          <a:xfrm>
            <a:off x="-29700" y="-6470312"/>
            <a:ext cx="12192000" cy="13470224"/>
            <a:chOff x="0" y="0"/>
            <a:chExt cx="12192000" cy="13470224"/>
          </a:xfrm>
        </p:grpSpPr>
        <p:pic>
          <p:nvPicPr>
            <p:cNvPr id="89" name="Google Shape;89;g28f742d197f_0_2" descr="A person that is standing in the snow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6612223"/>
              <a:ext cx="12192000" cy="6858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g28f742d197f_0_2"/>
            <p:cNvPicPr preferRelativeResize="0"/>
            <p:nvPr/>
          </p:nvPicPr>
          <p:blipFill rotWithShape="1">
            <a:blip r:embed="rId4">
              <a:alphaModFix/>
            </a:blip>
            <a:srcRect l="3874" t="9123" r="3874"/>
            <a:stretch/>
          </p:blipFill>
          <p:spPr>
            <a:xfrm>
              <a:off x="0" y="0"/>
              <a:ext cx="12191999" cy="75027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" name="Google Shape;91;g28f742d197f_0_2"/>
          <p:cNvSpPr/>
          <p:nvPr/>
        </p:nvSpPr>
        <p:spPr>
          <a:xfrm>
            <a:off x="0" y="-1"/>
            <a:ext cx="12192000" cy="7991400"/>
          </a:xfrm>
          <a:prstGeom prst="rect">
            <a:avLst/>
          </a:prstGeom>
          <a:solidFill>
            <a:srgbClr val="37123E">
              <a:alpha val="576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" name="Google Shape;92;g28f742d197f_0_2"/>
          <p:cNvGrpSpPr/>
          <p:nvPr/>
        </p:nvGrpSpPr>
        <p:grpSpPr>
          <a:xfrm>
            <a:off x="1582995" y="1232594"/>
            <a:ext cx="8996368" cy="45600"/>
            <a:chOff x="1582995" y="1232594"/>
            <a:chExt cx="8996368" cy="45600"/>
          </a:xfrm>
        </p:grpSpPr>
        <p:sp>
          <p:nvSpPr>
            <p:cNvPr id="93" name="Google Shape;93;g28f742d197f_0_2"/>
            <p:cNvSpPr/>
            <p:nvPr/>
          </p:nvSpPr>
          <p:spPr>
            <a:xfrm rot="10800000" flipH="1">
              <a:off x="1582995" y="1232594"/>
              <a:ext cx="7358855" cy="45600"/>
            </a:xfrm>
            <a:custGeom>
              <a:avLst/>
              <a:gdLst/>
              <a:ahLst/>
              <a:cxnLst/>
              <a:rect l="l" t="t" r="r" b="b"/>
              <a:pathLst>
                <a:path w="7433187" h="120000" extrusionOk="0">
                  <a:moveTo>
                    <a:pt x="0" y="0"/>
                  </a:moveTo>
                  <a:lnTo>
                    <a:pt x="7433187" y="0"/>
                  </a:lnTo>
                </a:path>
              </a:pathLst>
            </a:custGeom>
            <a:noFill/>
            <a:ln w="53975" cap="rnd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g28f742d197f_0_2"/>
            <p:cNvSpPr/>
            <p:nvPr/>
          </p:nvSpPr>
          <p:spPr>
            <a:xfrm rot="10800000" flipH="1">
              <a:off x="10019072" y="1232594"/>
              <a:ext cx="560291" cy="45600"/>
            </a:xfrm>
            <a:custGeom>
              <a:avLst/>
              <a:gdLst/>
              <a:ahLst/>
              <a:cxnLst/>
              <a:rect l="l" t="t" r="r" b="b"/>
              <a:pathLst>
                <a:path w="570271" h="120000" extrusionOk="0">
                  <a:moveTo>
                    <a:pt x="0" y="0"/>
                  </a:moveTo>
                  <a:lnTo>
                    <a:pt x="570271" y="0"/>
                  </a:lnTo>
                </a:path>
              </a:pathLst>
            </a:custGeom>
            <a:noFill/>
            <a:ln w="53975" cap="rnd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" name="Google Shape;95;g28f742d197f_0_2"/>
          <p:cNvGrpSpPr/>
          <p:nvPr/>
        </p:nvGrpSpPr>
        <p:grpSpPr>
          <a:xfrm>
            <a:off x="10579509" y="1278194"/>
            <a:ext cx="45600" cy="4359377"/>
            <a:chOff x="10579509" y="1278194"/>
            <a:chExt cx="45600" cy="4359377"/>
          </a:xfrm>
        </p:grpSpPr>
        <p:sp>
          <p:nvSpPr>
            <p:cNvPr id="96" name="Google Shape;96;g28f742d197f_0_2"/>
            <p:cNvSpPr/>
            <p:nvPr/>
          </p:nvSpPr>
          <p:spPr>
            <a:xfrm>
              <a:off x="10579510" y="1278194"/>
              <a:ext cx="0" cy="1474838"/>
            </a:xfrm>
            <a:custGeom>
              <a:avLst/>
              <a:gdLst/>
              <a:ahLst/>
              <a:cxnLst/>
              <a:rect l="l" t="t" r="r" b="b"/>
              <a:pathLst>
                <a:path w="120000" h="1474838" extrusionOk="0">
                  <a:moveTo>
                    <a:pt x="0" y="0"/>
                  </a:moveTo>
                  <a:lnTo>
                    <a:pt x="0" y="1474838"/>
                  </a:lnTo>
                </a:path>
              </a:pathLst>
            </a:custGeom>
            <a:noFill/>
            <a:ln w="53975" cap="rnd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g28f742d197f_0_2"/>
            <p:cNvSpPr/>
            <p:nvPr/>
          </p:nvSpPr>
          <p:spPr>
            <a:xfrm>
              <a:off x="10579509" y="3903406"/>
              <a:ext cx="45600" cy="1734165"/>
            </a:xfrm>
            <a:custGeom>
              <a:avLst/>
              <a:gdLst/>
              <a:ahLst/>
              <a:cxnLst/>
              <a:rect l="l" t="t" r="r" b="b"/>
              <a:pathLst>
                <a:path w="120000" h="1671484" extrusionOk="0">
                  <a:moveTo>
                    <a:pt x="0" y="0"/>
                  </a:moveTo>
                  <a:lnTo>
                    <a:pt x="0" y="1671484"/>
                  </a:lnTo>
                </a:path>
              </a:pathLst>
            </a:custGeom>
            <a:noFill/>
            <a:ln w="53975" cap="rnd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" name="Google Shape;98;g28f742d197f_0_2"/>
          <p:cNvSpPr/>
          <p:nvPr/>
        </p:nvSpPr>
        <p:spPr>
          <a:xfrm>
            <a:off x="1584959" y="1280160"/>
            <a:ext cx="45600" cy="4336847"/>
          </a:xfrm>
          <a:custGeom>
            <a:avLst/>
            <a:gdLst/>
            <a:ahLst/>
            <a:cxnLst/>
            <a:rect l="l" t="t" r="r" b="b"/>
            <a:pathLst>
              <a:path w="120000" h="4358640" extrusionOk="0">
                <a:moveTo>
                  <a:pt x="0" y="0"/>
                </a:moveTo>
                <a:lnTo>
                  <a:pt x="0" y="4358640"/>
                </a:lnTo>
              </a:path>
            </a:pathLst>
          </a:custGeom>
          <a:noFill/>
          <a:ln w="53975" cap="rnd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" name="Google Shape;99;g28f742d197f_0_2"/>
          <p:cNvGrpSpPr/>
          <p:nvPr/>
        </p:nvGrpSpPr>
        <p:grpSpPr>
          <a:xfrm>
            <a:off x="1602658" y="5552400"/>
            <a:ext cx="8975335" cy="86400"/>
            <a:chOff x="1602658" y="5552400"/>
            <a:chExt cx="8975335" cy="86400"/>
          </a:xfrm>
        </p:grpSpPr>
        <p:sp>
          <p:nvSpPr>
            <p:cNvPr id="100" name="Google Shape;100;g28f742d197f_0_2"/>
            <p:cNvSpPr/>
            <p:nvPr/>
          </p:nvSpPr>
          <p:spPr>
            <a:xfrm rot="10800000" flipH="1">
              <a:off x="5990526" y="5575008"/>
              <a:ext cx="2621918" cy="45600"/>
            </a:xfrm>
            <a:custGeom>
              <a:avLst/>
              <a:gdLst/>
              <a:ahLst/>
              <a:cxnLst/>
              <a:rect l="l" t="t" r="r" b="b"/>
              <a:pathLst>
                <a:path w="1307690" h="120000" extrusionOk="0">
                  <a:moveTo>
                    <a:pt x="1307690" y="0"/>
                  </a:moveTo>
                  <a:lnTo>
                    <a:pt x="0" y="0"/>
                  </a:lnTo>
                </a:path>
              </a:pathLst>
            </a:custGeom>
            <a:noFill/>
            <a:ln w="53975" cap="rnd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g28f742d197f_0_2"/>
            <p:cNvSpPr/>
            <p:nvPr/>
          </p:nvSpPr>
          <p:spPr>
            <a:xfrm rot="10800000" flipH="1">
              <a:off x="1602658" y="5552508"/>
              <a:ext cx="3903455" cy="68100"/>
            </a:xfrm>
            <a:custGeom>
              <a:avLst/>
              <a:gdLst/>
              <a:ahLst/>
              <a:cxnLst/>
              <a:rect l="l" t="t" r="r" b="b"/>
              <a:pathLst>
                <a:path w="1307690" h="120000" extrusionOk="0">
                  <a:moveTo>
                    <a:pt x="1307690" y="0"/>
                  </a:moveTo>
                  <a:lnTo>
                    <a:pt x="0" y="0"/>
                  </a:lnTo>
                </a:path>
              </a:pathLst>
            </a:custGeom>
            <a:noFill/>
            <a:ln w="53975" cap="rnd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g28f742d197f_0_2"/>
            <p:cNvSpPr/>
            <p:nvPr/>
          </p:nvSpPr>
          <p:spPr>
            <a:xfrm rot="10800000" flipH="1">
              <a:off x="9250688" y="5552400"/>
              <a:ext cx="1327305" cy="86400"/>
            </a:xfrm>
            <a:custGeom>
              <a:avLst/>
              <a:gdLst/>
              <a:ahLst/>
              <a:cxnLst/>
              <a:rect l="l" t="t" r="r" b="b"/>
              <a:pathLst>
                <a:path w="1307690" h="120000" extrusionOk="0">
                  <a:moveTo>
                    <a:pt x="1307690" y="0"/>
                  </a:moveTo>
                  <a:lnTo>
                    <a:pt x="0" y="0"/>
                  </a:lnTo>
                </a:path>
              </a:pathLst>
            </a:custGeom>
            <a:noFill/>
            <a:ln w="53975" cap="rnd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3" name="Google Shape;103;g28f742d197f_0_2" descr="A picture containing smoke, train, steam, coming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2152660"/>
            <a:ext cx="10671932" cy="6482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28f742d197f_0_2" descr="A picture containing smoke, train, steam, coming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-4575932" y="2154626"/>
            <a:ext cx="10671932" cy="64823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Google Shape;105;g28f742d197f_0_2"/>
          <p:cNvGrpSpPr/>
          <p:nvPr/>
        </p:nvGrpSpPr>
        <p:grpSpPr>
          <a:xfrm rot="10800000" flipH="1">
            <a:off x="-4105216" y="6815588"/>
            <a:ext cx="20402432" cy="2142018"/>
            <a:chOff x="-3713156" y="4997967"/>
            <a:chExt cx="20402432" cy="2142018"/>
          </a:xfrm>
        </p:grpSpPr>
        <p:pic>
          <p:nvPicPr>
            <p:cNvPr id="106" name="Google Shape;106;g28f742d197f_0_2" descr="A picture containing smoke, train, steam, coming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 t="66956"/>
            <a:stretch/>
          </p:blipFill>
          <p:spPr>
            <a:xfrm rot="10800000">
              <a:off x="-3713156" y="4997967"/>
              <a:ext cx="10671932" cy="21420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g28f742d197f_0_2" descr="A picture containing smoke, train, steam, coming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 t="66956"/>
            <a:stretch/>
          </p:blipFill>
          <p:spPr>
            <a:xfrm rot="10800000" flipH="1">
              <a:off x="6017344" y="4997967"/>
              <a:ext cx="10671932" cy="214201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8" name="Google Shape;108;g28f742d197f_0_2" descr="A picture containing smoke, train, steam, coming&#10;&#10;Description automatically generated"/>
          <p:cNvPicPr preferRelativeResize="0"/>
          <p:nvPr/>
        </p:nvPicPr>
        <p:blipFill rotWithShape="1">
          <a:blip r:embed="rId5">
            <a:alphaModFix amt="50000"/>
          </a:blip>
          <a:srcRect/>
          <a:stretch/>
        </p:blipFill>
        <p:spPr>
          <a:xfrm>
            <a:off x="6885362" y="3954833"/>
            <a:ext cx="6431475" cy="3906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28f742d197f_0_2" descr="A picture containing smoke, train, steam, coming&#10;&#10;Description automatically generated"/>
          <p:cNvPicPr preferRelativeResize="0"/>
          <p:nvPr/>
        </p:nvPicPr>
        <p:blipFill rotWithShape="1">
          <a:blip r:embed="rId5">
            <a:alphaModFix amt="50000"/>
          </a:blip>
          <a:srcRect/>
          <a:stretch/>
        </p:blipFill>
        <p:spPr>
          <a:xfrm flipH="1">
            <a:off x="-646325" y="4242796"/>
            <a:ext cx="6431475" cy="390661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28f742d197f_0_2"/>
          <p:cNvSpPr txBox="1"/>
          <p:nvPr/>
        </p:nvSpPr>
        <p:spPr>
          <a:xfrm>
            <a:off x="1305009" y="2893010"/>
            <a:ext cx="96750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6000" dirty="0" err="1">
                <a:solidFill>
                  <a:schemeClr val="lt1"/>
                </a:solidFill>
              </a:rPr>
              <a:t>Your</a:t>
            </a:r>
            <a:r>
              <a:rPr lang="nl-NL" sz="6000" dirty="0">
                <a:solidFill>
                  <a:schemeClr val="lt1"/>
                </a:solidFill>
              </a:rPr>
              <a:t> </a:t>
            </a:r>
            <a:r>
              <a:rPr lang="nl-NL" sz="6000" dirty="0" err="1">
                <a:solidFill>
                  <a:schemeClr val="lt1"/>
                </a:solidFill>
              </a:rPr>
              <a:t>experience</a:t>
            </a:r>
            <a:endParaRPr lang="nl-NL" sz="6000" dirty="0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6000" dirty="0" err="1">
                <a:solidFill>
                  <a:schemeClr val="lt1"/>
                </a:solidFill>
              </a:rPr>
              <a:t>with</a:t>
            </a:r>
            <a:r>
              <a:rPr lang="nl-NL" sz="6000" dirty="0">
                <a:solidFill>
                  <a:schemeClr val="lt1"/>
                </a:solidFill>
              </a:rPr>
              <a:t> </a:t>
            </a:r>
            <a:r>
              <a:rPr lang="nl-NL" sz="6000" dirty="0" err="1">
                <a:solidFill>
                  <a:schemeClr val="lt1"/>
                </a:solidFill>
              </a:rPr>
              <a:t>Kargo</a:t>
            </a:r>
            <a:endParaRPr sz="6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oogle Shape;223;g28f742d197f_0_125"/>
          <p:cNvGrpSpPr/>
          <p:nvPr/>
        </p:nvGrpSpPr>
        <p:grpSpPr>
          <a:xfrm>
            <a:off x="0" y="6268199"/>
            <a:ext cx="12192000" cy="589781"/>
            <a:chOff x="0" y="6268199"/>
            <a:chExt cx="12192000" cy="589781"/>
          </a:xfrm>
        </p:grpSpPr>
        <p:grpSp>
          <p:nvGrpSpPr>
            <p:cNvPr id="224" name="Google Shape;224;g28f742d197f_0_125"/>
            <p:cNvGrpSpPr/>
            <p:nvPr/>
          </p:nvGrpSpPr>
          <p:grpSpPr>
            <a:xfrm>
              <a:off x="0" y="6268199"/>
              <a:ext cx="12192000" cy="589781"/>
              <a:chOff x="0" y="6268199"/>
              <a:chExt cx="12192000" cy="589781"/>
            </a:xfrm>
          </p:grpSpPr>
          <p:sp>
            <p:nvSpPr>
              <p:cNvPr id="225" name="Google Shape;225;g28f742d197f_0_125"/>
              <p:cNvSpPr/>
              <p:nvPr/>
            </p:nvSpPr>
            <p:spPr>
              <a:xfrm>
                <a:off x="0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g28f742d197f_0_125"/>
              <p:cNvSpPr/>
              <p:nvPr/>
            </p:nvSpPr>
            <p:spPr>
              <a:xfrm>
                <a:off x="0" y="6482080"/>
                <a:ext cx="12192000" cy="375900"/>
              </a:xfrm>
              <a:prstGeom prst="rect">
                <a:avLst/>
              </a:pr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g28f742d197f_0_125"/>
              <p:cNvSpPr/>
              <p:nvPr/>
            </p:nvSpPr>
            <p:spPr>
              <a:xfrm flipH="1">
                <a:off x="9923362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8" name="Google Shape;228;g28f742d197f_0_125"/>
            <p:cNvSpPr txBox="1"/>
            <p:nvPr/>
          </p:nvSpPr>
          <p:spPr>
            <a:xfrm>
              <a:off x="5103581" y="6531540"/>
              <a:ext cx="1984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nl-NL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fullstaq.com</a:t>
              </a: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9" name="Google Shape;229;g28f742d197f_0_125" descr="Logo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70244" y="6349224"/>
              <a:ext cx="1709692" cy="4018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0" name="Google Shape;230;g28f742d197f_0_125"/>
          <p:cNvSpPr/>
          <p:nvPr/>
        </p:nvSpPr>
        <p:spPr>
          <a:xfrm>
            <a:off x="388625" y="368775"/>
            <a:ext cx="6013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nl-NL" sz="4000" b="1">
                <a:solidFill>
                  <a:srgbClr val="111113"/>
                </a:solidFill>
              </a:rPr>
              <a:t>What about ArgoCD?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28f742d197f_0_125"/>
          <p:cNvSpPr/>
          <p:nvPr/>
        </p:nvSpPr>
        <p:spPr>
          <a:xfrm>
            <a:off x="526873" y="1076671"/>
            <a:ext cx="1380900" cy="84300"/>
          </a:xfrm>
          <a:prstGeom prst="rect">
            <a:avLst/>
          </a:prstGeom>
          <a:solidFill>
            <a:srgbClr val="F9C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g28f742d197f_0_125"/>
          <p:cNvSpPr txBox="1">
            <a:spLocks noGrp="1"/>
          </p:cNvSpPr>
          <p:nvPr>
            <p:ph type="body" idx="1"/>
          </p:nvPr>
        </p:nvSpPr>
        <p:spPr>
          <a:xfrm>
            <a:off x="457200" y="1318039"/>
            <a:ext cx="11277600" cy="45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nl-NL" sz="1600" b="1">
                <a:solidFill>
                  <a:srgbClr val="1C1E21"/>
                </a:solidFill>
              </a:rPr>
              <a:t>It does:</a:t>
            </a:r>
            <a:endParaRPr sz="1600" b="1">
              <a:solidFill>
                <a:srgbClr val="1C1E2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C1E21"/>
              </a:buClr>
              <a:buSzPts val="1600"/>
              <a:buChar char="-"/>
            </a:pPr>
            <a:r>
              <a:rPr lang="nl-NL" sz="1600">
                <a:solidFill>
                  <a:srgbClr val="1C1E21"/>
                </a:solidFill>
              </a:rPr>
              <a:t>Deploy changes from git to a </a:t>
            </a:r>
            <a:r>
              <a:rPr lang="nl-NL" sz="1600" b="1">
                <a:solidFill>
                  <a:srgbClr val="1C1E21"/>
                </a:solidFill>
              </a:rPr>
              <a:t>single</a:t>
            </a:r>
            <a:r>
              <a:rPr lang="nl-NL" sz="1600">
                <a:solidFill>
                  <a:srgbClr val="1C1E21"/>
                </a:solidFill>
              </a:rPr>
              <a:t> target environment</a:t>
            </a:r>
            <a:endParaRPr sz="1600">
              <a:solidFill>
                <a:srgbClr val="1C1E2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nl-NL" sz="1600" b="1">
                <a:solidFill>
                  <a:srgbClr val="1C1E21"/>
                </a:solidFill>
              </a:rPr>
              <a:t>It doesn’t:</a:t>
            </a:r>
            <a:endParaRPr sz="1600" b="1">
              <a:solidFill>
                <a:srgbClr val="1C1E2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C1E21"/>
              </a:buClr>
              <a:buSzPts val="1600"/>
              <a:buChar char="-"/>
            </a:pPr>
            <a:r>
              <a:rPr lang="nl-NL" sz="1600">
                <a:solidFill>
                  <a:srgbClr val="1C1E21"/>
                </a:solidFill>
              </a:rPr>
              <a:t>Understand relationships between multiple deploy targets</a:t>
            </a:r>
            <a:endParaRPr sz="1600">
              <a:solidFill>
                <a:srgbClr val="1C1E2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600"/>
              <a:buChar char="-"/>
            </a:pPr>
            <a:r>
              <a:rPr lang="nl-NL" sz="1600">
                <a:solidFill>
                  <a:srgbClr val="1C1E21"/>
                </a:solidFill>
              </a:rPr>
              <a:t>Provide a pipeline to orchestrate changes</a:t>
            </a:r>
            <a:endParaRPr sz="1600">
              <a:solidFill>
                <a:srgbClr val="1C1E2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600"/>
              <a:buChar char="-"/>
            </a:pPr>
            <a:r>
              <a:rPr lang="nl-NL" sz="1600">
                <a:solidFill>
                  <a:srgbClr val="1C1E21"/>
                </a:solidFill>
              </a:rPr>
              <a:t>Write changes to git (it only read them)</a:t>
            </a:r>
            <a:endParaRPr sz="1600">
              <a:solidFill>
                <a:srgbClr val="1C1E2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600"/>
              <a:buChar char="-"/>
            </a:pPr>
            <a:r>
              <a:rPr lang="nl-NL" sz="1600">
                <a:solidFill>
                  <a:srgbClr val="1C1E21"/>
                </a:solidFill>
              </a:rPr>
              <a:t>Verify updates after the deploy completes</a:t>
            </a:r>
            <a:endParaRPr sz="1600">
              <a:solidFill>
                <a:srgbClr val="1C1E21"/>
              </a:solidFill>
            </a:endParaRPr>
          </a:p>
        </p:txBody>
      </p:sp>
      <p:pic>
        <p:nvPicPr>
          <p:cNvPr id="233" name="Google Shape;233;g28f742d197f_0_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5000" y="3005745"/>
            <a:ext cx="4678750" cy="310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28f742d197f_0_125"/>
          <p:cNvSpPr txBox="1"/>
          <p:nvPr/>
        </p:nvSpPr>
        <p:spPr>
          <a:xfrm>
            <a:off x="457200" y="5811450"/>
            <a:ext cx="781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200" i="1">
                <a:solidFill>
                  <a:schemeClr val="dk1"/>
                </a:solidFill>
              </a:rPr>
              <a:t>source: https://www.youtube.com/watch?v=yaZc0DdeLKk</a:t>
            </a:r>
            <a:endParaRPr sz="1200" i="1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g28f742d197f_0_159"/>
          <p:cNvGrpSpPr/>
          <p:nvPr/>
        </p:nvGrpSpPr>
        <p:grpSpPr>
          <a:xfrm>
            <a:off x="0" y="6268199"/>
            <a:ext cx="12192000" cy="589781"/>
            <a:chOff x="0" y="6268199"/>
            <a:chExt cx="12192000" cy="589781"/>
          </a:xfrm>
        </p:grpSpPr>
        <p:grpSp>
          <p:nvGrpSpPr>
            <p:cNvPr id="240" name="Google Shape;240;g28f742d197f_0_159"/>
            <p:cNvGrpSpPr/>
            <p:nvPr/>
          </p:nvGrpSpPr>
          <p:grpSpPr>
            <a:xfrm>
              <a:off x="0" y="6268199"/>
              <a:ext cx="12192000" cy="589781"/>
              <a:chOff x="0" y="6268199"/>
              <a:chExt cx="12192000" cy="589781"/>
            </a:xfrm>
          </p:grpSpPr>
          <p:sp>
            <p:nvSpPr>
              <p:cNvPr id="241" name="Google Shape;241;g28f742d197f_0_159"/>
              <p:cNvSpPr/>
              <p:nvPr/>
            </p:nvSpPr>
            <p:spPr>
              <a:xfrm>
                <a:off x="0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g28f742d197f_0_159"/>
              <p:cNvSpPr/>
              <p:nvPr/>
            </p:nvSpPr>
            <p:spPr>
              <a:xfrm>
                <a:off x="0" y="6482080"/>
                <a:ext cx="12192000" cy="375900"/>
              </a:xfrm>
              <a:prstGeom prst="rect">
                <a:avLst/>
              </a:pr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g28f742d197f_0_159"/>
              <p:cNvSpPr/>
              <p:nvPr/>
            </p:nvSpPr>
            <p:spPr>
              <a:xfrm flipH="1">
                <a:off x="9923362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4" name="Google Shape;244;g28f742d197f_0_159"/>
            <p:cNvSpPr txBox="1"/>
            <p:nvPr/>
          </p:nvSpPr>
          <p:spPr>
            <a:xfrm>
              <a:off x="5103581" y="6531540"/>
              <a:ext cx="1984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nl-NL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fullstaq.com</a:t>
              </a: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5" name="Google Shape;245;g28f742d197f_0_159" descr="Logo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70244" y="6349224"/>
              <a:ext cx="1709692" cy="4018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6" name="Google Shape;246;g28f742d197f_0_159"/>
          <p:cNvSpPr/>
          <p:nvPr/>
        </p:nvSpPr>
        <p:spPr>
          <a:xfrm>
            <a:off x="388625" y="368775"/>
            <a:ext cx="6145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nl-NL" sz="4000" b="1">
                <a:solidFill>
                  <a:srgbClr val="111113"/>
                </a:solidFill>
              </a:rPr>
              <a:t>Key concepts - Project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28f742d197f_0_159"/>
          <p:cNvSpPr/>
          <p:nvPr/>
        </p:nvSpPr>
        <p:spPr>
          <a:xfrm>
            <a:off x="526873" y="1076671"/>
            <a:ext cx="1380900" cy="84300"/>
          </a:xfrm>
          <a:prstGeom prst="rect">
            <a:avLst/>
          </a:prstGeom>
          <a:solidFill>
            <a:srgbClr val="F9C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28f742d197f_0_159"/>
          <p:cNvSpPr txBox="1">
            <a:spLocks noGrp="1"/>
          </p:cNvSpPr>
          <p:nvPr>
            <p:ph type="body" idx="1"/>
          </p:nvPr>
        </p:nvSpPr>
        <p:spPr>
          <a:xfrm>
            <a:off x="457200" y="1318039"/>
            <a:ext cx="11277600" cy="45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C1E21"/>
              </a:buClr>
              <a:buSzPts val="1600"/>
              <a:buChar char="-"/>
            </a:pPr>
            <a:r>
              <a:rPr lang="nl-NL" sz="1600">
                <a:solidFill>
                  <a:srgbClr val="1C1E21"/>
                </a:solidFill>
              </a:rPr>
              <a:t>Collection of related Kargo resources such as:</a:t>
            </a:r>
            <a:endParaRPr sz="1600">
              <a:solidFill>
                <a:srgbClr val="1C1E2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600"/>
              <a:buChar char="-"/>
            </a:pPr>
            <a:r>
              <a:rPr lang="nl-NL" sz="1600">
                <a:solidFill>
                  <a:srgbClr val="1C1E21"/>
                </a:solidFill>
              </a:rPr>
              <a:t>RBAC</a:t>
            </a:r>
            <a:endParaRPr sz="1600">
              <a:solidFill>
                <a:srgbClr val="1C1E2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600"/>
              <a:buChar char="-"/>
            </a:pPr>
            <a:r>
              <a:rPr lang="nl-NL" sz="1600">
                <a:solidFill>
                  <a:srgbClr val="1C1E21"/>
                </a:solidFill>
              </a:rPr>
              <a:t>Stages</a:t>
            </a:r>
            <a:endParaRPr sz="1600">
              <a:solidFill>
                <a:srgbClr val="1C1E2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600"/>
              <a:buChar char="-"/>
            </a:pPr>
            <a:r>
              <a:rPr lang="nl-NL" sz="1600">
                <a:solidFill>
                  <a:srgbClr val="1C1E21"/>
                </a:solidFill>
              </a:rPr>
              <a:t>Warehouses</a:t>
            </a:r>
            <a:endParaRPr sz="1600">
              <a:solidFill>
                <a:srgbClr val="1C1E2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600"/>
              <a:buChar char="-"/>
            </a:pPr>
            <a:r>
              <a:rPr lang="nl-NL" sz="1600">
                <a:solidFill>
                  <a:srgbClr val="1C1E21"/>
                </a:solidFill>
              </a:rPr>
              <a:t>Freight</a:t>
            </a:r>
            <a:endParaRPr sz="1600">
              <a:solidFill>
                <a:srgbClr val="1C1E2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600"/>
              <a:buChar char="-"/>
            </a:pPr>
            <a:r>
              <a:rPr lang="nl-NL" sz="1600">
                <a:solidFill>
                  <a:srgbClr val="1C1E21"/>
                </a:solidFill>
              </a:rPr>
              <a:t>Creates a Kubernetes namespace</a:t>
            </a:r>
            <a:endParaRPr sz="1600">
              <a:solidFill>
                <a:srgbClr val="1C1E21"/>
              </a:solidFill>
            </a:endParaRPr>
          </a:p>
        </p:txBody>
      </p:sp>
      <p:sp>
        <p:nvSpPr>
          <p:cNvPr id="249" name="Google Shape;249;g28f742d197f_0_159"/>
          <p:cNvSpPr txBox="1"/>
          <p:nvPr/>
        </p:nvSpPr>
        <p:spPr>
          <a:xfrm>
            <a:off x="457200" y="5811450"/>
            <a:ext cx="781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200" i="1">
                <a:solidFill>
                  <a:schemeClr val="dk1"/>
                </a:solidFill>
              </a:rPr>
              <a:t>source: https://kargo.akuity.io/concepts</a:t>
            </a:r>
            <a:endParaRPr sz="1200" i="1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g28f742d197f_0_253"/>
          <p:cNvGrpSpPr/>
          <p:nvPr/>
        </p:nvGrpSpPr>
        <p:grpSpPr>
          <a:xfrm>
            <a:off x="0" y="6268199"/>
            <a:ext cx="12192000" cy="589781"/>
            <a:chOff x="0" y="6268199"/>
            <a:chExt cx="12192000" cy="589781"/>
          </a:xfrm>
        </p:grpSpPr>
        <p:grpSp>
          <p:nvGrpSpPr>
            <p:cNvPr id="255" name="Google Shape;255;g28f742d197f_0_253"/>
            <p:cNvGrpSpPr/>
            <p:nvPr/>
          </p:nvGrpSpPr>
          <p:grpSpPr>
            <a:xfrm>
              <a:off x="0" y="6268199"/>
              <a:ext cx="12192000" cy="589781"/>
              <a:chOff x="0" y="6268199"/>
              <a:chExt cx="12192000" cy="589781"/>
            </a:xfrm>
          </p:grpSpPr>
          <p:sp>
            <p:nvSpPr>
              <p:cNvPr id="256" name="Google Shape;256;g28f742d197f_0_253"/>
              <p:cNvSpPr/>
              <p:nvPr/>
            </p:nvSpPr>
            <p:spPr>
              <a:xfrm>
                <a:off x="0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g28f742d197f_0_253"/>
              <p:cNvSpPr/>
              <p:nvPr/>
            </p:nvSpPr>
            <p:spPr>
              <a:xfrm>
                <a:off x="0" y="6482080"/>
                <a:ext cx="12192000" cy="375900"/>
              </a:xfrm>
              <a:prstGeom prst="rect">
                <a:avLst/>
              </a:pr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g28f742d197f_0_253"/>
              <p:cNvSpPr/>
              <p:nvPr/>
            </p:nvSpPr>
            <p:spPr>
              <a:xfrm flipH="1">
                <a:off x="9923362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9" name="Google Shape;259;g28f742d197f_0_253"/>
            <p:cNvSpPr txBox="1"/>
            <p:nvPr/>
          </p:nvSpPr>
          <p:spPr>
            <a:xfrm>
              <a:off x="5103581" y="6531540"/>
              <a:ext cx="1984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nl-NL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fullstaq.com</a:t>
              </a: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0" name="Google Shape;260;g28f742d197f_0_253" descr="Logo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70244" y="6349224"/>
              <a:ext cx="1709692" cy="4018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1" name="Google Shape;261;g28f742d197f_0_253"/>
          <p:cNvSpPr/>
          <p:nvPr/>
        </p:nvSpPr>
        <p:spPr>
          <a:xfrm>
            <a:off x="388625" y="368775"/>
            <a:ext cx="6145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nl-NL" sz="4000" b="1">
                <a:solidFill>
                  <a:srgbClr val="111113"/>
                </a:solidFill>
              </a:rPr>
              <a:t>Key concepts - Freight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28f742d197f_0_253"/>
          <p:cNvSpPr/>
          <p:nvPr/>
        </p:nvSpPr>
        <p:spPr>
          <a:xfrm>
            <a:off x="526873" y="1076671"/>
            <a:ext cx="1380900" cy="84300"/>
          </a:xfrm>
          <a:prstGeom prst="rect">
            <a:avLst/>
          </a:prstGeom>
          <a:solidFill>
            <a:srgbClr val="F9C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28f742d197f_0_253"/>
          <p:cNvSpPr txBox="1">
            <a:spLocks noGrp="1"/>
          </p:cNvSpPr>
          <p:nvPr>
            <p:ph type="body" idx="1"/>
          </p:nvPr>
        </p:nvSpPr>
        <p:spPr>
          <a:xfrm>
            <a:off x="457200" y="1318039"/>
            <a:ext cx="11277600" cy="45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nl-NL" sz="1600" b="1">
                <a:solidFill>
                  <a:srgbClr val="1C1E21"/>
                </a:solidFill>
              </a:rPr>
              <a:t>Freight</a:t>
            </a:r>
            <a:r>
              <a:rPr lang="nl-NL" sz="1600">
                <a:solidFill>
                  <a:srgbClr val="1C1E21"/>
                </a:solidFill>
              </a:rPr>
              <a:t> is Kargo's second most important concept. A single "piece of freight" is a set of references to one or more versioned artifacts, which may include one or more:</a:t>
            </a:r>
            <a:endParaRPr sz="1600">
              <a:solidFill>
                <a:srgbClr val="1C1E2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C1E21"/>
              </a:buClr>
              <a:buSzPts val="1600"/>
              <a:buFont typeface="Arial"/>
              <a:buChar char="●"/>
            </a:pPr>
            <a:r>
              <a:rPr lang="nl-NL" sz="1600">
                <a:solidFill>
                  <a:srgbClr val="1C1E21"/>
                </a:solidFill>
              </a:rPr>
              <a:t>Container images (from image repositories)</a:t>
            </a:r>
            <a:endParaRPr sz="1600">
              <a:solidFill>
                <a:srgbClr val="1C1E2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600"/>
              <a:buFont typeface="Arial"/>
              <a:buChar char="●"/>
            </a:pPr>
            <a:r>
              <a:rPr lang="nl-NL" sz="1600">
                <a:solidFill>
                  <a:srgbClr val="1C1E21"/>
                </a:solidFill>
              </a:rPr>
              <a:t>Kubernetes manifests (from Git repositories)</a:t>
            </a:r>
            <a:endParaRPr sz="1600">
              <a:solidFill>
                <a:srgbClr val="1C1E2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600"/>
              <a:buFont typeface="Arial"/>
              <a:buChar char="●"/>
            </a:pPr>
            <a:r>
              <a:rPr lang="nl-NL" sz="1600">
                <a:solidFill>
                  <a:srgbClr val="1C1E21"/>
                </a:solidFill>
              </a:rPr>
              <a:t>Helm charts (from chart repositories)</a:t>
            </a:r>
            <a:endParaRPr sz="1600">
              <a:solidFill>
                <a:srgbClr val="1C1E2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nl-NL" sz="1600">
                <a:solidFill>
                  <a:srgbClr val="1C1E21"/>
                </a:solidFill>
              </a:rPr>
              <a:t>Freight can therefore be thought of as a sort of meta-artifact. Freight is what Kargo seeks to progress from one stage to another.</a:t>
            </a:r>
            <a:endParaRPr sz="2200">
              <a:solidFill>
                <a:srgbClr val="1C1E21"/>
              </a:solidFill>
            </a:endParaRPr>
          </a:p>
        </p:txBody>
      </p:sp>
      <p:sp>
        <p:nvSpPr>
          <p:cNvPr id="264" name="Google Shape;264;g28f742d197f_0_253"/>
          <p:cNvSpPr txBox="1"/>
          <p:nvPr/>
        </p:nvSpPr>
        <p:spPr>
          <a:xfrm>
            <a:off x="457200" y="5811450"/>
            <a:ext cx="781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200" i="1">
                <a:solidFill>
                  <a:schemeClr val="dk1"/>
                </a:solidFill>
              </a:rPr>
              <a:t>source: https://kargo.akuity.io/concepts</a:t>
            </a:r>
            <a:endParaRPr sz="1200" i="1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269;g28f742d197f_0_288"/>
          <p:cNvGrpSpPr/>
          <p:nvPr/>
        </p:nvGrpSpPr>
        <p:grpSpPr>
          <a:xfrm>
            <a:off x="0" y="6268199"/>
            <a:ext cx="12192000" cy="589781"/>
            <a:chOff x="0" y="6268199"/>
            <a:chExt cx="12192000" cy="589781"/>
          </a:xfrm>
        </p:grpSpPr>
        <p:grpSp>
          <p:nvGrpSpPr>
            <p:cNvPr id="270" name="Google Shape;270;g28f742d197f_0_288"/>
            <p:cNvGrpSpPr/>
            <p:nvPr/>
          </p:nvGrpSpPr>
          <p:grpSpPr>
            <a:xfrm>
              <a:off x="0" y="6268199"/>
              <a:ext cx="12192000" cy="589781"/>
              <a:chOff x="0" y="6268199"/>
              <a:chExt cx="12192000" cy="589781"/>
            </a:xfrm>
          </p:grpSpPr>
          <p:sp>
            <p:nvSpPr>
              <p:cNvPr id="271" name="Google Shape;271;g28f742d197f_0_288"/>
              <p:cNvSpPr/>
              <p:nvPr/>
            </p:nvSpPr>
            <p:spPr>
              <a:xfrm>
                <a:off x="0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g28f742d197f_0_288"/>
              <p:cNvSpPr/>
              <p:nvPr/>
            </p:nvSpPr>
            <p:spPr>
              <a:xfrm>
                <a:off x="0" y="6482080"/>
                <a:ext cx="12192000" cy="375900"/>
              </a:xfrm>
              <a:prstGeom prst="rect">
                <a:avLst/>
              </a:pr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g28f742d197f_0_288"/>
              <p:cNvSpPr/>
              <p:nvPr/>
            </p:nvSpPr>
            <p:spPr>
              <a:xfrm flipH="1">
                <a:off x="9923362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74" name="Google Shape;274;g28f742d197f_0_288"/>
            <p:cNvSpPr txBox="1"/>
            <p:nvPr/>
          </p:nvSpPr>
          <p:spPr>
            <a:xfrm>
              <a:off x="5103581" y="6531540"/>
              <a:ext cx="1984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nl-NL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fullstaq.com</a:t>
              </a: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5" name="Google Shape;275;g28f742d197f_0_288" descr="Logo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70244" y="6349224"/>
              <a:ext cx="1709692" cy="4018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6" name="Google Shape;276;g28f742d197f_0_288"/>
          <p:cNvSpPr/>
          <p:nvPr/>
        </p:nvSpPr>
        <p:spPr>
          <a:xfrm>
            <a:off x="388625" y="368775"/>
            <a:ext cx="11803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nl-NL" sz="4000" b="1">
                <a:solidFill>
                  <a:srgbClr val="111113"/>
                </a:solidFill>
              </a:rPr>
              <a:t>Key concepts - Warehouse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28f742d197f_0_288"/>
          <p:cNvSpPr/>
          <p:nvPr/>
        </p:nvSpPr>
        <p:spPr>
          <a:xfrm>
            <a:off x="526873" y="1076671"/>
            <a:ext cx="1380900" cy="84300"/>
          </a:xfrm>
          <a:prstGeom prst="rect">
            <a:avLst/>
          </a:prstGeom>
          <a:solidFill>
            <a:srgbClr val="F9C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g28f742d197f_0_288"/>
          <p:cNvSpPr txBox="1">
            <a:spLocks noGrp="1"/>
          </p:cNvSpPr>
          <p:nvPr>
            <p:ph type="body" idx="1"/>
          </p:nvPr>
        </p:nvSpPr>
        <p:spPr>
          <a:xfrm>
            <a:off x="457200" y="1318039"/>
            <a:ext cx="11277600" cy="45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nl-NL" sz="1600">
                <a:solidFill>
                  <a:srgbClr val="1C1E21"/>
                </a:solidFill>
              </a:rPr>
              <a:t>A </a:t>
            </a:r>
            <a:r>
              <a:rPr lang="nl-NL" sz="1600" b="1">
                <a:solidFill>
                  <a:srgbClr val="1C1E21"/>
                </a:solidFill>
              </a:rPr>
              <a:t>warehouse</a:t>
            </a:r>
            <a:r>
              <a:rPr lang="nl-NL" sz="1600">
                <a:solidFill>
                  <a:srgbClr val="1C1E21"/>
                </a:solidFill>
              </a:rPr>
              <a:t> is a </a:t>
            </a:r>
            <a:r>
              <a:rPr lang="nl-NL" sz="1600" i="1">
                <a:solidFill>
                  <a:srgbClr val="1C1E21"/>
                </a:solidFill>
              </a:rPr>
              <a:t>source</a:t>
            </a:r>
            <a:r>
              <a:rPr lang="nl-NL" sz="1600">
                <a:solidFill>
                  <a:srgbClr val="1C1E21"/>
                </a:solidFill>
              </a:rPr>
              <a:t> of freight. A warehouse subscribes to one or more:</a:t>
            </a:r>
            <a:endParaRPr sz="1600">
              <a:solidFill>
                <a:srgbClr val="1C1E2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C1E21"/>
              </a:buClr>
              <a:buSzPts val="1600"/>
              <a:buFont typeface="Arial"/>
              <a:buChar char="●"/>
            </a:pPr>
            <a:r>
              <a:rPr lang="nl-NL" sz="1600">
                <a:solidFill>
                  <a:srgbClr val="1C1E21"/>
                </a:solidFill>
              </a:rPr>
              <a:t>Container image repositories</a:t>
            </a:r>
            <a:endParaRPr sz="1600">
              <a:solidFill>
                <a:srgbClr val="1C1E2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600"/>
              <a:buFont typeface="Arial"/>
              <a:buChar char="●"/>
            </a:pPr>
            <a:r>
              <a:rPr lang="nl-NL" sz="1600">
                <a:solidFill>
                  <a:srgbClr val="1C1E21"/>
                </a:solidFill>
              </a:rPr>
              <a:t>Git repositories</a:t>
            </a:r>
            <a:endParaRPr sz="1600">
              <a:solidFill>
                <a:srgbClr val="1C1E2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600"/>
              <a:buFont typeface="Arial"/>
              <a:buChar char="●"/>
            </a:pPr>
            <a:r>
              <a:rPr lang="nl-NL" sz="1600">
                <a:solidFill>
                  <a:srgbClr val="1C1E21"/>
                </a:solidFill>
              </a:rPr>
              <a:t>Helm charts repositories</a:t>
            </a:r>
            <a:endParaRPr sz="1600">
              <a:solidFill>
                <a:srgbClr val="1C1E2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nl-NL" sz="1600">
                <a:solidFill>
                  <a:srgbClr val="1C1E21"/>
                </a:solidFill>
              </a:rPr>
              <a:t>Anytime something new is discovered in any repository to which a warehouse subscribes, the warehouse produces a new piece of freight.</a:t>
            </a:r>
            <a:endParaRPr sz="2200">
              <a:solidFill>
                <a:srgbClr val="1C1E21"/>
              </a:solidFill>
            </a:endParaRPr>
          </a:p>
        </p:txBody>
      </p:sp>
      <p:sp>
        <p:nvSpPr>
          <p:cNvPr id="279" name="Google Shape;279;g28f742d197f_0_288"/>
          <p:cNvSpPr txBox="1"/>
          <p:nvPr/>
        </p:nvSpPr>
        <p:spPr>
          <a:xfrm>
            <a:off x="457200" y="5811450"/>
            <a:ext cx="781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200" i="1">
                <a:solidFill>
                  <a:schemeClr val="dk1"/>
                </a:solidFill>
              </a:rPr>
              <a:t>source: https://kargo.akuity.io/concepts</a:t>
            </a:r>
            <a:endParaRPr sz="1200" i="1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g28f742d197f_0_237"/>
          <p:cNvGrpSpPr/>
          <p:nvPr/>
        </p:nvGrpSpPr>
        <p:grpSpPr>
          <a:xfrm>
            <a:off x="0" y="6268199"/>
            <a:ext cx="12192000" cy="589781"/>
            <a:chOff x="0" y="6268199"/>
            <a:chExt cx="12192000" cy="589781"/>
          </a:xfrm>
        </p:grpSpPr>
        <p:grpSp>
          <p:nvGrpSpPr>
            <p:cNvPr id="285" name="Google Shape;285;g28f742d197f_0_237"/>
            <p:cNvGrpSpPr/>
            <p:nvPr/>
          </p:nvGrpSpPr>
          <p:grpSpPr>
            <a:xfrm>
              <a:off x="0" y="6268199"/>
              <a:ext cx="12192000" cy="589781"/>
              <a:chOff x="0" y="6268199"/>
              <a:chExt cx="12192000" cy="589781"/>
            </a:xfrm>
          </p:grpSpPr>
          <p:sp>
            <p:nvSpPr>
              <p:cNvPr id="286" name="Google Shape;286;g28f742d197f_0_237"/>
              <p:cNvSpPr/>
              <p:nvPr/>
            </p:nvSpPr>
            <p:spPr>
              <a:xfrm>
                <a:off x="0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g28f742d197f_0_237"/>
              <p:cNvSpPr/>
              <p:nvPr/>
            </p:nvSpPr>
            <p:spPr>
              <a:xfrm>
                <a:off x="0" y="6482080"/>
                <a:ext cx="12192000" cy="375900"/>
              </a:xfrm>
              <a:prstGeom prst="rect">
                <a:avLst/>
              </a:pr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g28f742d197f_0_237"/>
              <p:cNvSpPr/>
              <p:nvPr/>
            </p:nvSpPr>
            <p:spPr>
              <a:xfrm flipH="1">
                <a:off x="9923362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9" name="Google Shape;289;g28f742d197f_0_237"/>
            <p:cNvSpPr txBox="1"/>
            <p:nvPr/>
          </p:nvSpPr>
          <p:spPr>
            <a:xfrm>
              <a:off x="5103581" y="6531540"/>
              <a:ext cx="1984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nl-NL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fullstaq.com</a:t>
              </a: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0" name="Google Shape;290;g28f742d197f_0_237" descr="Logo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70244" y="6349224"/>
              <a:ext cx="1709692" cy="4018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1" name="Google Shape;291;g28f742d197f_0_237"/>
          <p:cNvSpPr/>
          <p:nvPr/>
        </p:nvSpPr>
        <p:spPr>
          <a:xfrm>
            <a:off x="388625" y="368775"/>
            <a:ext cx="6145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nl-NL" sz="4000" b="1">
                <a:solidFill>
                  <a:srgbClr val="111113"/>
                </a:solidFill>
              </a:rPr>
              <a:t>Key concepts - Stage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28f742d197f_0_237"/>
          <p:cNvSpPr/>
          <p:nvPr/>
        </p:nvSpPr>
        <p:spPr>
          <a:xfrm>
            <a:off x="526873" y="1076671"/>
            <a:ext cx="1380900" cy="84300"/>
          </a:xfrm>
          <a:prstGeom prst="rect">
            <a:avLst/>
          </a:prstGeom>
          <a:solidFill>
            <a:srgbClr val="F9C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28f742d197f_0_237"/>
          <p:cNvSpPr txBox="1">
            <a:spLocks noGrp="1"/>
          </p:cNvSpPr>
          <p:nvPr>
            <p:ph type="body" idx="1"/>
          </p:nvPr>
        </p:nvSpPr>
        <p:spPr>
          <a:xfrm>
            <a:off x="457200" y="1318039"/>
            <a:ext cx="11277600" cy="45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C1E21"/>
              </a:buClr>
              <a:buSzPts val="1600"/>
              <a:buChar char="-"/>
            </a:pPr>
            <a:r>
              <a:rPr lang="nl-NL" sz="1600">
                <a:solidFill>
                  <a:srgbClr val="1C1E21"/>
                </a:solidFill>
              </a:rPr>
              <a:t>A stage resource defines the subscription and promotion mechanisms for an instance of an application.</a:t>
            </a:r>
            <a:endParaRPr sz="1600">
              <a:solidFill>
                <a:srgbClr val="1C1E2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600"/>
              <a:buChar char="-"/>
            </a:pPr>
            <a:r>
              <a:rPr lang="nl-NL" sz="1600">
                <a:solidFill>
                  <a:srgbClr val="1C1E21"/>
                </a:solidFill>
              </a:rPr>
              <a:t>The critical feature of a stage is that its name (e.g. "test", "prod") denotes an application instance's purpose and not its location.</a:t>
            </a:r>
            <a:endParaRPr sz="1600">
              <a:solidFill>
                <a:srgbClr val="1C1E2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600"/>
              <a:buChar char="-"/>
            </a:pPr>
            <a:r>
              <a:rPr lang="nl-NL" sz="1600">
                <a:solidFill>
                  <a:srgbClr val="1C1E21"/>
                </a:solidFill>
              </a:rPr>
              <a:t>Typical stages are:</a:t>
            </a:r>
            <a:endParaRPr sz="1600">
              <a:solidFill>
                <a:srgbClr val="1C1E2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600"/>
              <a:buChar char="-"/>
            </a:pPr>
            <a:r>
              <a:rPr lang="nl-NL" sz="1600">
                <a:solidFill>
                  <a:srgbClr val="1C1E21"/>
                </a:solidFill>
              </a:rPr>
              <a:t>Dev</a:t>
            </a:r>
            <a:endParaRPr sz="1600">
              <a:solidFill>
                <a:srgbClr val="1C1E2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600"/>
              <a:buChar char="-"/>
            </a:pPr>
            <a:r>
              <a:rPr lang="nl-NL" sz="1600">
                <a:solidFill>
                  <a:srgbClr val="1C1E21"/>
                </a:solidFill>
              </a:rPr>
              <a:t>Test</a:t>
            </a:r>
            <a:endParaRPr sz="1600">
              <a:solidFill>
                <a:srgbClr val="1C1E2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600"/>
              <a:buChar char="-"/>
            </a:pPr>
            <a:r>
              <a:rPr lang="nl-NL" sz="1600">
                <a:solidFill>
                  <a:srgbClr val="1C1E21"/>
                </a:solidFill>
              </a:rPr>
              <a:t>Staging</a:t>
            </a:r>
            <a:endParaRPr sz="1600">
              <a:solidFill>
                <a:srgbClr val="1C1E2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600"/>
              <a:buChar char="-"/>
            </a:pPr>
            <a:r>
              <a:rPr lang="nl-NL" sz="1600">
                <a:solidFill>
                  <a:srgbClr val="1C1E21"/>
                </a:solidFill>
              </a:rPr>
              <a:t>Production</a:t>
            </a:r>
            <a:endParaRPr sz="1600">
              <a:solidFill>
                <a:srgbClr val="1C1E2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600"/>
              <a:buChar char="-"/>
            </a:pPr>
            <a:r>
              <a:rPr lang="nl-NL" sz="1600">
                <a:solidFill>
                  <a:srgbClr val="1C1E21"/>
                </a:solidFill>
              </a:rPr>
              <a:t>Can contain verification</a:t>
            </a:r>
            <a:endParaRPr sz="1600">
              <a:solidFill>
                <a:srgbClr val="1C1E2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600"/>
              <a:buChar char="-"/>
            </a:pPr>
            <a:r>
              <a:rPr lang="nl-NL" sz="1600">
                <a:solidFill>
                  <a:srgbClr val="1C1E21"/>
                </a:solidFill>
              </a:rPr>
              <a:t>Subscription to freight or another stage</a:t>
            </a:r>
            <a:endParaRPr sz="1600">
              <a:solidFill>
                <a:srgbClr val="1C1E2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600"/>
              <a:buChar char="-"/>
            </a:pPr>
            <a:r>
              <a:rPr lang="nl-NL" sz="1600">
                <a:solidFill>
                  <a:srgbClr val="1C1E21"/>
                </a:solidFill>
              </a:rPr>
              <a:t>Kargo’s most important concept</a:t>
            </a:r>
            <a:endParaRPr sz="1600">
              <a:solidFill>
                <a:srgbClr val="1C1E21"/>
              </a:solidFill>
            </a:endParaRPr>
          </a:p>
        </p:txBody>
      </p:sp>
      <p:sp>
        <p:nvSpPr>
          <p:cNvPr id="294" name="Google Shape;294;g28f742d197f_0_237"/>
          <p:cNvSpPr txBox="1"/>
          <p:nvPr/>
        </p:nvSpPr>
        <p:spPr>
          <a:xfrm>
            <a:off x="457200" y="5811450"/>
            <a:ext cx="781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200" i="1">
                <a:solidFill>
                  <a:schemeClr val="dk1"/>
                </a:solidFill>
              </a:rPr>
              <a:t>source: https://kargo.akuity.io/concepts</a:t>
            </a:r>
            <a:endParaRPr sz="1200" i="1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g28f742d197f_0_269"/>
          <p:cNvGrpSpPr/>
          <p:nvPr/>
        </p:nvGrpSpPr>
        <p:grpSpPr>
          <a:xfrm>
            <a:off x="0" y="6268199"/>
            <a:ext cx="12192000" cy="589781"/>
            <a:chOff x="0" y="6268199"/>
            <a:chExt cx="12192000" cy="589781"/>
          </a:xfrm>
        </p:grpSpPr>
        <p:grpSp>
          <p:nvGrpSpPr>
            <p:cNvPr id="300" name="Google Shape;300;g28f742d197f_0_269"/>
            <p:cNvGrpSpPr/>
            <p:nvPr/>
          </p:nvGrpSpPr>
          <p:grpSpPr>
            <a:xfrm>
              <a:off x="0" y="6268199"/>
              <a:ext cx="12192000" cy="589781"/>
              <a:chOff x="0" y="6268199"/>
              <a:chExt cx="12192000" cy="589781"/>
            </a:xfrm>
          </p:grpSpPr>
          <p:sp>
            <p:nvSpPr>
              <p:cNvPr id="301" name="Google Shape;301;g28f742d197f_0_269"/>
              <p:cNvSpPr/>
              <p:nvPr/>
            </p:nvSpPr>
            <p:spPr>
              <a:xfrm>
                <a:off x="0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g28f742d197f_0_269"/>
              <p:cNvSpPr/>
              <p:nvPr/>
            </p:nvSpPr>
            <p:spPr>
              <a:xfrm>
                <a:off x="0" y="6482080"/>
                <a:ext cx="12192000" cy="375900"/>
              </a:xfrm>
              <a:prstGeom prst="rect">
                <a:avLst/>
              </a:pr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g28f742d197f_0_269"/>
              <p:cNvSpPr/>
              <p:nvPr/>
            </p:nvSpPr>
            <p:spPr>
              <a:xfrm flipH="1">
                <a:off x="9923362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4" name="Google Shape;304;g28f742d197f_0_269"/>
            <p:cNvSpPr txBox="1"/>
            <p:nvPr/>
          </p:nvSpPr>
          <p:spPr>
            <a:xfrm>
              <a:off x="5103581" y="6531540"/>
              <a:ext cx="1984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nl-NL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fullstaq.com</a:t>
              </a: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5" name="Google Shape;305;g28f742d197f_0_269" descr="Logo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70244" y="6349224"/>
              <a:ext cx="1709692" cy="4018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6" name="Google Shape;306;g28f742d197f_0_269"/>
          <p:cNvSpPr/>
          <p:nvPr/>
        </p:nvSpPr>
        <p:spPr>
          <a:xfrm>
            <a:off x="388625" y="368775"/>
            <a:ext cx="9308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nl-NL" sz="4000" b="1">
                <a:solidFill>
                  <a:srgbClr val="111113"/>
                </a:solidFill>
              </a:rPr>
              <a:t>Key concepts - Promotion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28f742d197f_0_269"/>
          <p:cNvSpPr/>
          <p:nvPr/>
        </p:nvSpPr>
        <p:spPr>
          <a:xfrm>
            <a:off x="526873" y="1076671"/>
            <a:ext cx="1380900" cy="84300"/>
          </a:xfrm>
          <a:prstGeom prst="rect">
            <a:avLst/>
          </a:prstGeom>
          <a:solidFill>
            <a:srgbClr val="F9C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g28f742d197f_0_269"/>
          <p:cNvSpPr txBox="1">
            <a:spLocks noGrp="1"/>
          </p:cNvSpPr>
          <p:nvPr>
            <p:ph type="body" idx="1"/>
          </p:nvPr>
        </p:nvSpPr>
        <p:spPr>
          <a:xfrm>
            <a:off x="457200" y="1318039"/>
            <a:ext cx="11277600" cy="45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nl-NL" sz="1600">
                <a:solidFill>
                  <a:srgbClr val="1C1E21"/>
                </a:solidFill>
              </a:rPr>
              <a:t>A </a:t>
            </a:r>
            <a:r>
              <a:rPr lang="nl-NL" sz="1600" b="1">
                <a:solidFill>
                  <a:srgbClr val="1C1E21"/>
                </a:solidFill>
              </a:rPr>
              <a:t>promotion</a:t>
            </a:r>
            <a:r>
              <a:rPr lang="nl-NL" sz="1600">
                <a:solidFill>
                  <a:srgbClr val="1C1E21"/>
                </a:solidFill>
              </a:rPr>
              <a:t> is a request to move a piece of freight into a specified stage.</a:t>
            </a:r>
            <a:endParaRPr sz="2200">
              <a:solidFill>
                <a:srgbClr val="1C1E21"/>
              </a:solidFill>
            </a:endParaRPr>
          </a:p>
        </p:txBody>
      </p:sp>
      <p:sp>
        <p:nvSpPr>
          <p:cNvPr id="309" name="Google Shape;309;g28f742d197f_0_269"/>
          <p:cNvSpPr txBox="1"/>
          <p:nvPr/>
        </p:nvSpPr>
        <p:spPr>
          <a:xfrm>
            <a:off x="457200" y="5811450"/>
            <a:ext cx="781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200" i="1">
                <a:solidFill>
                  <a:schemeClr val="dk1"/>
                </a:solidFill>
              </a:rPr>
              <a:t>source: https://kargo.akuity.io/concepts</a:t>
            </a:r>
            <a:endParaRPr sz="1200" i="1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g2e1ad29d46c_0_0"/>
          <p:cNvGrpSpPr/>
          <p:nvPr/>
        </p:nvGrpSpPr>
        <p:grpSpPr>
          <a:xfrm>
            <a:off x="0" y="6268199"/>
            <a:ext cx="12192000" cy="589781"/>
            <a:chOff x="0" y="6268199"/>
            <a:chExt cx="12192000" cy="589781"/>
          </a:xfrm>
        </p:grpSpPr>
        <p:grpSp>
          <p:nvGrpSpPr>
            <p:cNvPr id="315" name="Google Shape;315;g2e1ad29d46c_0_0"/>
            <p:cNvGrpSpPr/>
            <p:nvPr/>
          </p:nvGrpSpPr>
          <p:grpSpPr>
            <a:xfrm>
              <a:off x="0" y="6268199"/>
              <a:ext cx="12192000" cy="589781"/>
              <a:chOff x="0" y="6268199"/>
              <a:chExt cx="12192000" cy="589781"/>
            </a:xfrm>
          </p:grpSpPr>
          <p:sp>
            <p:nvSpPr>
              <p:cNvPr id="316" name="Google Shape;316;g2e1ad29d46c_0_0"/>
              <p:cNvSpPr/>
              <p:nvPr/>
            </p:nvSpPr>
            <p:spPr>
              <a:xfrm>
                <a:off x="0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g2e1ad29d46c_0_0"/>
              <p:cNvSpPr/>
              <p:nvPr/>
            </p:nvSpPr>
            <p:spPr>
              <a:xfrm>
                <a:off x="0" y="6482080"/>
                <a:ext cx="12192000" cy="375900"/>
              </a:xfrm>
              <a:prstGeom prst="rect">
                <a:avLst/>
              </a:pr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g2e1ad29d46c_0_0"/>
              <p:cNvSpPr/>
              <p:nvPr/>
            </p:nvSpPr>
            <p:spPr>
              <a:xfrm flipH="1">
                <a:off x="9923362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19" name="Google Shape;319;g2e1ad29d46c_0_0"/>
            <p:cNvSpPr txBox="1"/>
            <p:nvPr/>
          </p:nvSpPr>
          <p:spPr>
            <a:xfrm>
              <a:off x="5103581" y="6531540"/>
              <a:ext cx="1984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nl-NL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fullstaq.com</a:t>
              </a: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0" name="Google Shape;320;g2e1ad29d46c_0_0" descr="Logo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70244" y="6349224"/>
              <a:ext cx="1709692" cy="4018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1" name="Google Shape;321;g2e1ad29d46c_0_0"/>
          <p:cNvSpPr/>
          <p:nvPr/>
        </p:nvSpPr>
        <p:spPr>
          <a:xfrm>
            <a:off x="388625" y="368775"/>
            <a:ext cx="9308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nl-NL" sz="4000" b="1">
                <a:solidFill>
                  <a:srgbClr val="111113"/>
                </a:solidFill>
              </a:rPr>
              <a:t>Key concepts - Architecture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g2e1ad29d46c_0_0"/>
          <p:cNvSpPr/>
          <p:nvPr/>
        </p:nvSpPr>
        <p:spPr>
          <a:xfrm>
            <a:off x="526873" y="1076671"/>
            <a:ext cx="1380900" cy="84300"/>
          </a:xfrm>
          <a:prstGeom prst="rect">
            <a:avLst/>
          </a:prstGeom>
          <a:solidFill>
            <a:srgbClr val="F9C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" name="Google Shape;323;g2e1ad29d46c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5550" y="1102675"/>
            <a:ext cx="8320901" cy="513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p6"/>
          <p:cNvGrpSpPr/>
          <p:nvPr/>
        </p:nvGrpSpPr>
        <p:grpSpPr>
          <a:xfrm>
            <a:off x="0" y="0"/>
            <a:ext cx="12192002" cy="13470223"/>
            <a:chOff x="0" y="0"/>
            <a:chExt cx="12192002" cy="13470223"/>
          </a:xfrm>
        </p:grpSpPr>
        <p:pic>
          <p:nvPicPr>
            <p:cNvPr id="329" name="Google Shape;329;p6" descr="A person that is standing in the snow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6612223"/>
              <a:ext cx="12192002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p6"/>
            <p:cNvPicPr preferRelativeResize="0"/>
            <p:nvPr/>
          </p:nvPicPr>
          <p:blipFill rotWithShape="1">
            <a:blip r:embed="rId4">
              <a:alphaModFix/>
            </a:blip>
            <a:srcRect l="3875" t="9128" r="3875"/>
            <a:stretch/>
          </p:blipFill>
          <p:spPr>
            <a:xfrm>
              <a:off x="0" y="0"/>
              <a:ext cx="12192000" cy="75027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1" name="Google Shape;331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123E">
              <a:alpha val="6431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6"/>
          <p:cNvSpPr txBox="1"/>
          <p:nvPr/>
        </p:nvSpPr>
        <p:spPr>
          <a:xfrm>
            <a:off x="3664731" y="3434456"/>
            <a:ext cx="616269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6"/>
          <p:cNvSpPr txBox="1"/>
          <p:nvPr/>
        </p:nvSpPr>
        <p:spPr>
          <a:xfrm>
            <a:off x="5103581" y="6531540"/>
            <a:ext cx="198483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nl-NL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fullstaq.com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p6"/>
          <p:cNvPicPr preferRelativeResize="0"/>
          <p:nvPr/>
        </p:nvPicPr>
        <p:blipFill>
          <a:blip r:embed="rId5"/>
          <a:srcRect/>
          <a:stretch/>
        </p:blipFill>
        <p:spPr>
          <a:xfrm>
            <a:off x="3241954" y="1285875"/>
            <a:ext cx="5708091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7" descr="A picture containing indoor, bed, computer, sitt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8588" r="6573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7"/>
          <p:cNvSpPr/>
          <p:nvPr/>
        </p:nvSpPr>
        <p:spPr>
          <a:xfrm>
            <a:off x="492598" y="0"/>
            <a:ext cx="3744122" cy="6858000"/>
          </a:xfrm>
          <a:prstGeom prst="rect">
            <a:avLst/>
          </a:prstGeom>
          <a:solidFill>
            <a:srgbClr val="400F51">
              <a:alpha val="69411"/>
            </a:srgbClr>
          </a:solidFill>
          <a:ln>
            <a:noFill/>
          </a:ln>
          <a:effectLst>
            <a:outerShdw blurRad="711200" dist="685800" dir="5400000" sx="94000" sy="94000" algn="t" rotWithShape="0">
              <a:srgbClr val="000000">
                <a:alpha val="2156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6" name="Google Shape;356;p7"/>
          <p:cNvGrpSpPr/>
          <p:nvPr/>
        </p:nvGrpSpPr>
        <p:grpSpPr>
          <a:xfrm>
            <a:off x="0" y="6268199"/>
            <a:ext cx="12192000" cy="589801"/>
            <a:chOff x="0" y="6268199"/>
            <a:chExt cx="12192000" cy="589801"/>
          </a:xfrm>
        </p:grpSpPr>
        <p:grpSp>
          <p:nvGrpSpPr>
            <p:cNvPr id="357" name="Google Shape;357;p7"/>
            <p:cNvGrpSpPr/>
            <p:nvPr/>
          </p:nvGrpSpPr>
          <p:grpSpPr>
            <a:xfrm>
              <a:off x="0" y="6268199"/>
              <a:ext cx="12192000" cy="589801"/>
              <a:chOff x="0" y="6268199"/>
              <a:chExt cx="12192000" cy="589801"/>
            </a:xfrm>
          </p:grpSpPr>
          <p:sp>
            <p:nvSpPr>
              <p:cNvPr id="358" name="Google Shape;358;p7"/>
              <p:cNvSpPr/>
              <p:nvPr/>
            </p:nvSpPr>
            <p:spPr>
              <a:xfrm>
                <a:off x="0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0" y="6482080"/>
                <a:ext cx="12192000" cy="375920"/>
              </a:xfrm>
              <a:prstGeom prst="rect">
                <a:avLst/>
              </a:pr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 flipH="1">
                <a:off x="9923362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1" name="Google Shape;361;p7"/>
            <p:cNvSpPr txBox="1"/>
            <p:nvPr/>
          </p:nvSpPr>
          <p:spPr>
            <a:xfrm>
              <a:off x="5103581" y="6531540"/>
              <a:ext cx="1984839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nl-NL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fullstaq.com</a:t>
              </a: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2" name="Google Shape;362;p7" descr="Logo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70244" y="6349224"/>
              <a:ext cx="1709690" cy="4018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3" name="Google Shape;363;p7"/>
          <p:cNvSpPr txBox="1"/>
          <p:nvPr/>
        </p:nvSpPr>
        <p:spPr>
          <a:xfrm>
            <a:off x="687504" y="3313054"/>
            <a:ext cx="312418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nl-NL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QUESTIONS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7"/>
          <p:cNvSpPr/>
          <p:nvPr/>
        </p:nvSpPr>
        <p:spPr>
          <a:xfrm>
            <a:off x="828136" y="3927317"/>
            <a:ext cx="1380979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" descr="Background patter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5720" r="14898" b="45"/>
          <a:stretch/>
        </p:blipFill>
        <p:spPr>
          <a:xfrm>
            <a:off x="3851784" y="0"/>
            <a:ext cx="834021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"/>
          <p:cNvSpPr/>
          <p:nvPr/>
        </p:nvSpPr>
        <p:spPr>
          <a:xfrm>
            <a:off x="1" y="0"/>
            <a:ext cx="3851782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" name="Google Shape;117;p2"/>
          <p:cNvGrpSpPr/>
          <p:nvPr/>
        </p:nvGrpSpPr>
        <p:grpSpPr>
          <a:xfrm>
            <a:off x="0" y="6268199"/>
            <a:ext cx="12192000" cy="589801"/>
            <a:chOff x="0" y="6268199"/>
            <a:chExt cx="12192000" cy="589801"/>
          </a:xfrm>
        </p:grpSpPr>
        <p:grpSp>
          <p:nvGrpSpPr>
            <p:cNvPr id="118" name="Google Shape;118;p2"/>
            <p:cNvGrpSpPr/>
            <p:nvPr/>
          </p:nvGrpSpPr>
          <p:grpSpPr>
            <a:xfrm>
              <a:off x="0" y="6268199"/>
              <a:ext cx="12192000" cy="589801"/>
              <a:chOff x="0" y="6268199"/>
              <a:chExt cx="12192000" cy="589801"/>
            </a:xfrm>
          </p:grpSpPr>
          <p:sp>
            <p:nvSpPr>
              <p:cNvPr id="119" name="Google Shape;119;p2"/>
              <p:cNvSpPr/>
              <p:nvPr/>
            </p:nvSpPr>
            <p:spPr>
              <a:xfrm>
                <a:off x="0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0" y="6482080"/>
                <a:ext cx="12192000" cy="375920"/>
              </a:xfrm>
              <a:prstGeom prst="rect">
                <a:avLst/>
              </a:pr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 flipH="1">
                <a:off x="9923362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2" name="Google Shape;122;p2"/>
            <p:cNvSpPr txBox="1"/>
            <p:nvPr/>
          </p:nvSpPr>
          <p:spPr>
            <a:xfrm>
              <a:off x="5103581" y="6531540"/>
              <a:ext cx="1984839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nl-NL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fullstaq.com</a:t>
              </a: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3" name="Google Shape;123;p2" descr="Logo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70244" y="6349224"/>
              <a:ext cx="1709690" cy="4018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4" name="Google Shape;124;p2"/>
          <p:cNvSpPr txBox="1"/>
          <p:nvPr/>
        </p:nvSpPr>
        <p:spPr>
          <a:xfrm>
            <a:off x="6387591" y="4455028"/>
            <a:ext cx="523904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nl-NL" sz="2000">
                <a:solidFill>
                  <a:srgbClr val="FFC000"/>
                </a:solidFill>
              </a:rPr>
              <a:t>Cloud Native Engineer</a:t>
            </a:r>
            <a:endParaRPr sz="20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"/>
          <p:cNvSpPr txBox="1"/>
          <p:nvPr/>
        </p:nvSpPr>
        <p:spPr>
          <a:xfrm>
            <a:off x="6398766" y="3944849"/>
            <a:ext cx="5304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NL" sz="3200">
                <a:solidFill>
                  <a:schemeClr val="lt1"/>
                </a:solidFill>
              </a:rPr>
              <a:t>Bas Bremer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44281" y="4867023"/>
            <a:ext cx="303284" cy="30328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"/>
          <p:cNvSpPr txBox="1"/>
          <p:nvPr/>
        </p:nvSpPr>
        <p:spPr>
          <a:xfrm>
            <a:off x="6847565" y="4867023"/>
            <a:ext cx="395713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nl-NL">
                <a:solidFill>
                  <a:schemeClr val="lt1"/>
                </a:solidFill>
              </a:rPr>
              <a:t>b.bremer</a:t>
            </a:r>
            <a:r>
              <a:rPr lang="nl-NL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@fullstaq.com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2"/>
          <p:cNvPicPr preferRelativeResize="0"/>
          <p:nvPr/>
        </p:nvPicPr>
        <p:blipFill>
          <a:blip r:embed="rId6"/>
          <a:srcRect t="395" b="395"/>
          <a:stretch/>
        </p:blipFill>
        <p:spPr>
          <a:xfrm>
            <a:off x="1691484" y="1195314"/>
            <a:ext cx="4404517" cy="4369731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711200" dist="685800" dir="5400000" sx="94000" sy="94000" algn="t" rotWithShape="0">
              <a:srgbClr val="000000">
                <a:alpha val="21568"/>
              </a:srgbClr>
            </a:outerShdw>
          </a:effectLst>
        </p:spPr>
      </p:pic>
      <p:grpSp>
        <p:nvGrpSpPr>
          <p:cNvPr id="129" name="Google Shape;129;p2"/>
          <p:cNvGrpSpPr/>
          <p:nvPr/>
        </p:nvGrpSpPr>
        <p:grpSpPr>
          <a:xfrm>
            <a:off x="6544282" y="5253403"/>
            <a:ext cx="303283" cy="303283"/>
            <a:chOff x="8199821" y="3224205"/>
            <a:chExt cx="610310" cy="610310"/>
          </a:xfrm>
        </p:grpSpPr>
        <p:sp>
          <p:nvSpPr>
            <p:cNvPr id="130" name="Google Shape;130;p2"/>
            <p:cNvSpPr/>
            <p:nvPr/>
          </p:nvSpPr>
          <p:spPr>
            <a:xfrm>
              <a:off x="8199821" y="3224205"/>
              <a:ext cx="610310" cy="61031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1" name="Google Shape;131;p2">
              <a:hlinkClick r:id="rId7"/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346143" y="3343001"/>
              <a:ext cx="327192" cy="3271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2" name="Google Shape;132;p2"/>
          <p:cNvSpPr txBox="1"/>
          <p:nvPr/>
        </p:nvSpPr>
        <p:spPr>
          <a:xfrm>
            <a:off x="6860701" y="5257266"/>
            <a:ext cx="395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>
                <a:solidFill>
                  <a:schemeClr val="lt1"/>
                </a:solidFill>
              </a:rPr>
              <a:t>www.linkedin.com/in/bas-bremer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" descr="Background patter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5720" r="14898" b="45"/>
          <a:stretch/>
        </p:blipFill>
        <p:spPr>
          <a:xfrm>
            <a:off x="3851784" y="0"/>
            <a:ext cx="834021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"/>
          <p:cNvSpPr/>
          <p:nvPr/>
        </p:nvSpPr>
        <p:spPr>
          <a:xfrm>
            <a:off x="1" y="0"/>
            <a:ext cx="3851782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" name="Google Shape;117;p2"/>
          <p:cNvGrpSpPr/>
          <p:nvPr/>
        </p:nvGrpSpPr>
        <p:grpSpPr>
          <a:xfrm>
            <a:off x="0" y="6268199"/>
            <a:ext cx="12192000" cy="589801"/>
            <a:chOff x="0" y="6268199"/>
            <a:chExt cx="12192000" cy="589801"/>
          </a:xfrm>
        </p:grpSpPr>
        <p:grpSp>
          <p:nvGrpSpPr>
            <p:cNvPr id="118" name="Google Shape;118;p2"/>
            <p:cNvGrpSpPr/>
            <p:nvPr/>
          </p:nvGrpSpPr>
          <p:grpSpPr>
            <a:xfrm>
              <a:off x="0" y="6268199"/>
              <a:ext cx="12192000" cy="589801"/>
              <a:chOff x="0" y="6268199"/>
              <a:chExt cx="12192000" cy="589801"/>
            </a:xfrm>
          </p:grpSpPr>
          <p:sp>
            <p:nvSpPr>
              <p:cNvPr id="119" name="Google Shape;119;p2"/>
              <p:cNvSpPr/>
              <p:nvPr/>
            </p:nvSpPr>
            <p:spPr>
              <a:xfrm>
                <a:off x="0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0" y="6482080"/>
                <a:ext cx="12192000" cy="375920"/>
              </a:xfrm>
              <a:prstGeom prst="rect">
                <a:avLst/>
              </a:pr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 flipH="1">
                <a:off x="9923362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2" name="Google Shape;122;p2"/>
            <p:cNvSpPr txBox="1"/>
            <p:nvPr/>
          </p:nvSpPr>
          <p:spPr>
            <a:xfrm>
              <a:off x="5103581" y="6531540"/>
              <a:ext cx="1984839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nl-NL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fullstaq.com</a:t>
              </a: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3" name="Google Shape;123;p2" descr="Logo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70244" y="6349224"/>
              <a:ext cx="1709690" cy="4018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4" name="Google Shape;124;p2"/>
          <p:cNvSpPr txBox="1"/>
          <p:nvPr/>
        </p:nvSpPr>
        <p:spPr>
          <a:xfrm>
            <a:off x="6387591" y="4455028"/>
            <a:ext cx="523904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nl-NL" sz="2000" dirty="0" err="1">
                <a:solidFill>
                  <a:srgbClr val="FFC000"/>
                </a:solidFill>
              </a:rPr>
              <a:t>Staff</a:t>
            </a:r>
            <a:r>
              <a:rPr lang="nl-NL" sz="2000" dirty="0">
                <a:solidFill>
                  <a:srgbClr val="FFC000"/>
                </a:solidFill>
              </a:rPr>
              <a:t> Software Engineer (</a:t>
            </a:r>
            <a:r>
              <a:rPr lang="nl-NL" sz="2000" dirty="0" err="1">
                <a:solidFill>
                  <a:srgbClr val="FFC000"/>
                </a:solidFill>
              </a:rPr>
              <a:t>Kargo</a:t>
            </a:r>
            <a:r>
              <a:rPr lang="nl-NL" sz="2000" dirty="0">
                <a:solidFill>
                  <a:srgbClr val="FFC000"/>
                </a:solidFill>
              </a:rPr>
              <a:t>)</a:t>
            </a:r>
            <a:endParaRPr sz="2000" b="0" i="0" u="none" strike="noStrike" cap="none" dirty="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"/>
          <p:cNvSpPr txBox="1"/>
          <p:nvPr/>
        </p:nvSpPr>
        <p:spPr>
          <a:xfrm>
            <a:off x="6398766" y="3944849"/>
            <a:ext cx="5304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NL" sz="3200" dirty="0">
                <a:solidFill>
                  <a:schemeClr val="lt1"/>
                </a:solidFill>
              </a:rPr>
              <a:t>Hidde </a:t>
            </a:r>
            <a:r>
              <a:rPr lang="nl-NL" sz="3200" dirty="0" err="1">
                <a:solidFill>
                  <a:schemeClr val="lt1"/>
                </a:solidFill>
              </a:rPr>
              <a:t>Beydals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44281" y="4867023"/>
            <a:ext cx="303284" cy="30328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"/>
          <p:cNvSpPr txBox="1"/>
          <p:nvPr/>
        </p:nvSpPr>
        <p:spPr>
          <a:xfrm>
            <a:off x="6847565" y="4867023"/>
            <a:ext cx="395713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nl-NL" dirty="0" err="1">
                <a:solidFill>
                  <a:schemeClr val="lt1"/>
                </a:solidFill>
              </a:rPr>
              <a:t>Hidde@akuity.io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2"/>
          <p:cNvPicPr preferRelativeResize="0"/>
          <p:nvPr/>
        </p:nvPicPr>
        <p:blipFill>
          <a:blip r:embed="rId6"/>
          <a:srcRect t="395" b="395"/>
          <a:stretch/>
        </p:blipFill>
        <p:spPr>
          <a:xfrm>
            <a:off x="1691484" y="1195314"/>
            <a:ext cx="4404517" cy="4369731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711200" dist="685800" dir="5400000" sx="94000" sy="94000" algn="t" rotWithShape="0">
              <a:srgbClr val="000000">
                <a:alpha val="21568"/>
              </a:srgbClr>
            </a:outerShdw>
          </a:effectLst>
        </p:spPr>
      </p:pic>
      <p:grpSp>
        <p:nvGrpSpPr>
          <p:cNvPr id="129" name="Google Shape;129;p2"/>
          <p:cNvGrpSpPr/>
          <p:nvPr/>
        </p:nvGrpSpPr>
        <p:grpSpPr>
          <a:xfrm>
            <a:off x="6544282" y="5253403"/>
            <a:ext cx="303283" cy="303283"/>
            <a:chOff x="8199821" y="3224205"/>
            <a:chExt cx="610310" cy="610310"/>
          </a:xfrm>
        </p:grpSpPr>
        <p:sp>
          <p:nvSpPr>
            <p:cNvPr id="130" name="Google Shape;130;p2"/>
            <p:cNvSpPr/>
            <p:nvPr/>
          </p:nvSpPr>
          <p:spPr>
            <a:xfrm>
              <a:off x="8199821" y="3224205"/>
              <a:ext cx="610310" cy="61031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1" name="Google Shape;131;p2">
              <a:hlinkClick r:id="rId7"/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346143" y="3343001"/>
              <a:ext cx="327192" cy="3271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2" name="Google Shape;132;p2"/>
          <p:cNvSpPr txBox="1"/>
          <p:nvPr/>
        </p:nvSpPr>
        <p:spPr>
          <a:xfrm>
            <a:off x="6860701" y="5257266"/>
            <a:ext cx="3957000" cy="400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dirty="0" err="1">
                <a:solidFill>
                  <a:schemeClr val="lt1"/>
                </a:solidFill>
              </a:rPr>
              <a:t>https</a:t>
            </a:r>
            <a:r>
              <a:rPr lang="nl-NL" dirty="0">
                <a:solidFill>
                  <a:schemeClr val="lt1"/>
                </a:solidFill>
              </a:rPr>
              <a:t>://</a:t>
            </a:r>
            <a:r>
              <a:rPr lang="nl-NL" dirty="0" err="1">
                <a:solidFill>
                  <a:schemeClr val="lt1"/>
                </a:solidFill>
              </a:rPr>
              <a:t>www.linkedin.com</a:t>
            </a:r>
            <a:r>
              <a:rPr lang="nl-NL" dirty="0">
                <a:solidFill>
                  <a:schemeClr val="lt1"/>
                </a:solidFill>
              </a:rPr>
              <a:t>/in/</a:t>
            </a:r>
            <a:r>
              <a:rPr lang="nl-NL" dirty="0" err="1">
                <a:solidFill>
                  <a:schemeClr val="lt1"/>
                </a:solidFill>
              </a:rPr>
              <a:t>hiddebeydals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82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123E">
              <a:alpha val="8627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3" descr="A sky filled with star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9417" t="-504" r="25737" b="-214"/>
          <a:stretch/>
        </p:blipFill>
        <p:spPr>
          <a:xfrm>
            <a:off x="0" y="-48333"/>
            <a:ext cx="12191999" cy="69063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" name="Google Shape;139;p3"/>
          <p:cNvGrpSpPr/>
          <p:nvPr/>
        </p:nvGrpSpPr>
        <p:grpSpPr>
          <a:xfrm>
            <a:off x="0" y="6268199"/>
            <a:ext cx="12192000" cy="589801"/>
            <a:chOff x="0" y="6268199"/>
            <a:chExt cx="12192000" cy="589801"/>
          </a:xfrm>
        </p:grpSpPr>
        <p:grpSp>
          <p:nvGrpSpPr>
            <p:cNvPr id="140" name="Google Shape;140;p3"/>
            <p:cNvGrpSpPr/>
            <p:nvPr/>
          </p:nvGrpSpPr>
          <p:grpSpPr>
            <a:xfrm>
              <a:off x="0" y="6268199"/>
              <a:ext cx="12192000" cy="589801"/>
              <a:chOff x="0" y="6268199"/>
              <a:chExt cx="12192000" cy="589801"/>
            </a:xfrm>
          </p:grpSpPr>
          <p:sp>
            <p:nvSpPr>
              <p:cNvPr id="141" name="Google Shape;141;p3"/>
              <p:cNvSpPr/>
              <p:nvPr/>
            </p:nvSpPr>
            <p:spPr>
              <a:xfrm>
                <a:off x="0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0" y="6482080"/>
                <a:ext cx="12192000" cy="375920"/>
              </a:xfrm>
              <a:prstGeom prst="rect">
                <a:avLst/>
              </a:pr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 flipH="1">
                <a:off x="9923362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4" name="Google Shape;144;p3"/>
            <p:cNvSpPr txBox="1"/>
            <p:nvPr/>
          </p:nvSpPr>
          <p:spPr>
            <a:xfrm>
              <a:off x="5103581" y="6531540"/>
              <a:ext cx="1984839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nl-NL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fullstaq.com</a:t>
              </a: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5" name="Google Shape;145;p3" descr="Logo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70244" y="6349224"/>
              <a:ext cx="1709690" cy="4018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6" name="Google Shape;146;p3"/>
          <p:cNvSpPr/>
          <p:nvPr/>
        </p:nvSpPr>
        <p:spPr>
          <a:xfrm>
            <a:off x="596115" y="368785"/>
            <a:ext cx="432990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nl-NL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Table of Content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"/>
          <p:cNvSpPr/>
          <p:nvPr/>
        </p:nvSpPr>
        <p:spPr>
          <a:xfrm>
            <a:off x="687555" y="1076671"/>
            <a:ext cx="1380979" cy="84409"/>
          </a:xfrm>
          <a:prstGeom prst="rect">
            <a:avLst/>
          </a:prstGeom>
          <a:solidFill>
            <a:srgbClr val="F9C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8" name="Google Shape;148;p3"/>
          <p:cNvGrpSpPr/>
          <p:nvPr/>
        </p:nvGrpSpPr>
        <p:grpSpPr>
          <a:xfrm>
            <a:off x="596115" y="1563332"/>
            <a:ext cx="7410006" cy="547950"/>
            <a:chOff x="596115" y="1563332"/>
            <a:chExt cx="7410006" cy="547950"/>
          </a:xfrm>
        </p:grpSpPr>
        <p:sp>
          <p:nvSpPr>
            <p:cNvPr id="149" name="Google Shape;149;p3"/>
            <p:cNvSpPr txBox="1"/>
            <p:nvPr/>
          </p:nvSpPr>
          <p:spPr>
            <a:xfrm>
              <a:off x="596115" y="1655106"/>
              <a:ext cx="641070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nl-NL" sz="1800">
                  <a:solidFill>
                    <a:schemeClr val="lt1"/>
                  </a:solidFill>
                </a:rPr>
                <a:t>What is Kargo?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3"/>
            <p:cNvSpPr txBox="1"/>
            <p:nvPr/>
          </p:nvSpPr>
          <p:spPr>
            <a:xfrm>
              <a:off x="7006822" y="1563332"/>
              <a:ext cx="99929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nl-NL" sz="2800" b="0" i="0" u="none" strike="noStrike" cap="none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1" name="Google Shape;151;p3"/>
            <p:cNvCxnSpPr/>
            <p:nvPr/>
          </p:nvCxnSpPr>
          <p:spPr>
            <a:xfrm>
              <a:off x="687555" y="2111282"/>
              <a:ext cx="7227720" cy="0"/>
            </a:xfrm>
            <a:prstGeom prst="straightConnector1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52" name="Google Shape;152;p3"/>
          <p:cNvGrpSpPr/>
          <p:nvPr/>
        </p:nvGrpSpPr>
        <p:grpSpPr>
          <a:xfrm>
            <a:off x="596115" y="2252397"/>
            <a:ext cx="7410006" cy="547950"/>
            <a:chOff x="596115" y="1563332"/>
            <a:chExt cx="7410006" cy="547950"/>
          </a:xfrm>
        </p:grpSpPr>
        <p:sp>
          <p:nvSpPr>
            <p:cNvPr id="153" name="Google Shape;153;p3"/>
            <p:cNvSpPr txBox="1"/>
            <p:nvPr/>
          </p:nvSpPr>
          <p:spPr>
            <a:xfrm>
              <a:off x="596115" y="1655106"/>
              <a:ext cx="641070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nl-NL" sz="1800">
                  <a:solidFill>
                    <a:schemeClr val="lt1"/>
                  </a:solidFill>
                </a:rPr>
                <a:t>For who is Kargo?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3"/>
            <p:cNvSpPr txBox="1"/>
            <p:nvPr/>
          </p:nvSpPr>
          <p:spPr>
            <a:xfrm>
              <a:off x="7006822" y="1563332"/>
              <a:ext cx="99929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nl-NL" sz="2800" b="0" i="0" u="none" strike="noStrike" cap="none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5" name="Google Shape;155;p3"/>
            <p:cNvCxnSpPr/>
            <p:nvPr/>
          </p:nvCxnSpPr>
          <p:spPr>
            <a:xfrm>
              <a:off x="687555" y="2111282"/>
              <a:ext cx="7227720" cy="0"/>
            </a:xfrm>
            <a:prstGeom prst="straightConnector1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56" name="Google Shape;156;p3"/>
          <p:cNvGrpSpPr/>
          <p:nvPr/>
        </p:nvGrpSpPr>
        <p:grpSpPr>
          <a:xfrm>
            <a:off x="596115" y="2941462"/>
            <a:ext cx="7410006" cy="547950"/>
            <a:chOff x="596115" y="1563332"/>
            <a:chExt cx="7410006" cy="547950"/>
          </a:xfrm>
        </p:grpSpPr>
        <p:sp>
          <p:nvSpPr>
            <p:cNvPr id="157" name="Google Shape;157;p3"/>
            <p:cNvSpPr txBox="1"/>
            <p:nvPr/>
          </p:nvSpPr>
          <p:spPr>
            <a:xfrm>
              <a:off x="596115" y="1655106"/>
              <a:ext cx="641070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nl-NL" sz="1800">
                  <a:solidFill>
                    <a:schemeClr val="lt1"/>
                  </a:solidFill>
                </a:rPr>
                <a:t>How does Kargo Work?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"/>
            <p:cNvSpPr txBox="1"/>
            <p:nvPr/>
          </p:nvSpPr>
          <p:spPr>
            <a:xfrm>
              <a:off x="7006822" y="1563332"/>
              <a:ext cx="99929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nl-NL" sz="2800" b="0" i="0" u="none" strike="noStrike" cap="none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9" name="Google Shape;159;p3"/>
            <p:cNvCxnSpPr/>
            <p:nvPr/>
          </p:nvCxnSpPr>
          <p:spPr>
            <a:xfrm>
              <a:off x="687555" y="2111282"/>
              <a:ext cx="7227720" cy="0"/>
            </a:xfrm>
            <a:prstGeom prst="straightConnector1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60" name="Google Shape;160;p3"/>
          <p:cNvGrpSpPr/>
          <p:nvPr/>
        </p:nvGrpSpPr>
        <p:grpSpPr>
          <a:xfrm>
            <a:off x="596115" y="3630527"/>
            <a:ext cx="7410006" cy="547950"/>
            <a:chOff x="596115" y="1563332"/>
            <a:chExt cx="7410006" cy="547950"/>
          </a:xfrm>
        </p:grpSpPr>
        <p:sp>
          <p:nvSpPr>
            <p:cNvPr id="161" name="Google Shape;161;p3"/>
            <p:cNvSpPr txBox="1"/>
            <p:nvPr/>
          </p:nvSpPr>
          <p:spPr>
            <a:xfrm>
              <a:off x="596115" y="1655106"/>
              <a:ext cx="641070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nl-NL" sz="1800">
                  <a:solidFill>
                    <a:schemeClr val="lt1"/>
                  </a:solidFill>
                </a:rPr>
                <a:t>Key concepts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3"/>
            <p:cNvSpPr txBox="1"/>
            <p:nvPr/>
          </p:nvSpPr>
          <p:spPr>
            <a:xfrm>
              <a:off x="7006822" y="1563332"/>
              <a:ext cx="99929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nl-NL" sz="2800" b="0" i="0" u="none" strike="noStrike" cap="none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3" name="Google Shape;163;p3"/>
            <p:cNvCxnSpPr/>
            <p:nvPr/>
          </p:nvCxnSpPr>
          <p:spPr>
            <a:xfrm>
              <a:off x="687555" y="2111282"/>
              <a:ext cx="7227720" cy="0"/>
            </a:xfrm>
            <a:prstGeom prst="straightConnector1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64" name="Google Shape;164;p3"/>
          <p:cNvGrpSpPr/>
          <p:nvPr/>
        </p:nvGrpSpPr>
        <p:grpSpPr>
          <a:xfrm>
            <a:off x="596115" y="4319592"/>
            <a:ext cx="7410006" cy="547950"/>
            <a:chOff x="596115" y="1563332"/>
            <a:chExt cx="7410006" cy="547950"/>
          </a:xfrm>
        </p:grpSpPr>
        <p:sp>
          <p:nvSpPr>
            <p:cNvPr id="165" name="Google Shape;165;p3"/>
            <p:cNvSpPr txBox="1"/>
            <p:nvPr/>
          </p:nvSpPr>
          <p:spPr>
            <a:xfrm>
              <a:off x="596115" y="1655106"/>
              <a:ext cx="641070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nl-NL" sz="1800">
                  <a:solidFill>
                    <a:schemeClr val="lt1"/>
                  </a:solidFill>
                </a:rPr>
                <a:t>Demo time!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3"/>
            <p:cNvSpPr txBox="1"/>
            <p:nvPr/>
          </p:nvSpPr>
          <p:spPr>
            <a:xfrm>
              <a:off x="7006822" y="1563332"/>
              <a:ext cx="99929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nl-NL" sz="2800" b="0" i="0" u="none" strike="noStrike" cap="none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05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7" name="Google Shape;167;p3"/>
            <p:cNvCxnSpPr/>
            <p:nvPr/>
          </p:nvCxnSpPr>
          <p:spPr>
            <a:xfrm>
              <a:off x="687555" y="2111282"/>
              <a:ext cx="7227720" cy="0"/>
            </a:xfrm>
            <a:prstGeom prst="straightConnector1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68" name="Google Shape;168;p3"/>
          <p:cNvGrpSpPr/>
          <p:nvPr/>
        </p:nvGrpSpPr>
        <p:grpSpPr>
          <a:xfrm>
            <a:off x="596115" y="5008658"/>
            <a:ext cx="7410006" cy="547950"/>
            <a:chOff x="596115" y="1563332"/>
            <a:chExt cx="7410006" cy="547950"/>
          </a:xfrm>
        </p:grpSpPr>
        <p:sp>
          <p:nvSpPr>
            <p:cNvPr id="169" name="Google Shape;169;p3"/>
            <p:cNvSpPr txBox="1"/>
            <p:nvPr/>
          </p:nvSpPr>
          <p:spPr>
            <a:xfrm>
              <a:off x="596115" y="1655106"/>
              <a:ext cx="641070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nl-NL" sz="1800">
                  <a:solidFill>
                    <a:schemeClr val="lt1"/>
                  </a:solidFill>
                </a:rPr>
                <a:t>Conclusion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3"/>
            <p:cNvSpPr txBox="1"/>
            <p:nvPr/>
          </p:nvSpPr>
          <p:spPr>
            <a:xfrm>
              <a:off x="7006822" y="1563332"/>
              <a:ext cx="99929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nl-NL" sz="2800" b="0" i="0" u="none" strike="noStrike" cap="none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06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1" name="Google Shape;171;p3"/>
            <p:cNvCxnSpPr/>
            <p:nvPr/>
          </p:nvCxnSpPr>
          <p:spPr>
            <a:xfrm>
              <a:off x="687555" y="2111282"/>
              <a:ext cx="7227720" cy="0"/>
            </a:xfrm>
            <a:prstGeom prst="straightConnector1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4"/>
          <p:cNvGrpSpPr/>
          <p:nvPr/>
        </p:nvGrpSpPr>
        <p:grpSpPr>
          <a:xfrm>
            <a:off x="0" y="6268199"/>
            <a:ext cx="12192000" cy="589801"/>
            <a:chOff x="0" y="6268199"/>
            <a:chExt cx="12192000" cy="589801"/>
          </a:xfrm>
        </p:grpSpPr>
        <p:grpSp>
          <p:nvGrpSpPr>
            <p:cNvPr id="177" name="Google Shape;177;p4"/>
            <p:cNvGrpSpPr/>
            <p:nvPr/>
          </p:nvGrpSpPr>
          <p:grpSpPr>
            <a:xfrm>
              <a:off x="0" y="6268199"/>
              <a:ext cx="12192000" cy="589801"/>
              <a:chOff x="0" y="6268199"/>
              <a:chExt cx="12192000" cy="589801"/>
            </a:xfrm>
          </p:grpSpPr>
          <p:sp>
            <p:nvSpPr>
              <p:cNvPr id="178" name="Google Shape;178;p4"/>
              <p:cNvSpPr/>
              <p:nvPr/>
            </p:nvSpPr>
            <p:spPr>
              <a:xfrm>
                <a:off x="0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4"/>
              <p:cNvSpPr/>
              <p:nvPr/>
            </p:nvSpPr>
            <p:spPr>
              <a:xfrm>
                <a:off x="0" y="6482080"/>
                <a:ext cx="12192000" cy="375920"/>
              </a:xfrm>
              <a:prstGeom prst="rect">
                <a:avLst/>
              </a:pr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4"/>
              <p:cNvSpPr/>
              <p:nvPr/>
            </p:nvSpPr>
            <p:spPr>
              <a:xfrm flipH="1">
                <a:off x="9923362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1" name="Google Shape;181;p4"/>
            <p:cNvSpPr txBox="1"/>
            <p:nvPr/>
          </p:nvSpPr>
          <p:spPr>
            <a:xfrm>
              <a:off x="5103581" y="6531540"/>
              <a:ext cx="1984839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nl-NL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fullstaq.com</a:t>
              </a: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2" name="Google Shape;182;p4" descr="Logo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70244" y="6349224"/>
              <a:ext cx="1709690" cy="4018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3" name="Google Shape;183;p4"/>
          <p:cNvSpPr/>
          <p:nvPr/>
        </p:nvSpPr>
        <p:spPr>
          <a:xfrm>
            <a:off x="388626" y="368775"/>
            <a:ext cx="592590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nl-NL" sz="4000" b="1" dirty="0" err="1">
                <a:solidFill>
                  <a:srgbClr val="111113"/>
                </a:solidFill>
              </a:rPr>
              <a:t>Who</a:t>
            </a:r>
            <a:r>
              <a:rPr lang="nl-NL" sz="4000" b="1" dirty="0">
                <a:solidFill>
                  <a:srgbClr val="111113"/>
                </a:solidFill>
              </a:rPr>
              <a:t> </a:t>
            </a:r>
            <a:r>
              <a:rPr lang="nl-NL" sz="4000" b="1" dirty="0" err="1">
                <a:solidFill>
                  <a:srgbClr val="111113"/>
                </a:solidFill>
              </a:rPr>
              <a:t>knows</a:t>
            </a:r>
            <a:r>
              <a:rPr lang="nl-NL" sz="4000" b="1" dirty="0">
                <a:solidFill>
                  <a:srgbClr val="111113"/>
                </a:solidFill>
              </a:rPr>
              <a:t> </a:t>
            </a:r>
            <a:r>
              <a:rPr lang="nl-NL" sz="4000" b="1" dirty="0" err="1">
                <a:solidFill>
                  <a:srgbClr val="111113"/>
                </a:solidFill>
              </a:rPr>
              <a:t>ArgoCD</a:t>
            </a:r>
            <a:r>
              <a:rPr lang="nl-NL" sz="4000" b="1" dirty="0">
                <a:solidFill>
                  <a:srgbClr val="111113"/>
                </a:solidFill>
              </a:rPr>
              <a:t>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4"/>
          <p:cNvSpPr/>
          <p:nvPr/>
        </p:nvSpPr>
        <p:spPr>
          <a:xfrm>
            <a:off x="526873" y="1076671"/>
            <a:ext cx="1380979" cy="84409"/>
          </a:xfrm>
          <a:prstGeom prst="rect">
            <a:avLst/>
          </a:prstGeom>
          <a:solidFill>
            <a:srgbClr val="F9C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90FFD8B-BD13-E3F3-0046-84A80A4BA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994" y="639824"/>
            <a:ext cx="6168715" cy="616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8 Bit Sunglasses PNG Transparent Images Free Download | Vector Files |  Pngtree">
            <a:extLst>
              <a:ext uri="{FF2B5EF4-FFF2-40B4-BE49-F238E27FC236}">
                <a16:creationId xmlns:a16="http://schemas.microsoft.com/office/drawing/2014/main" id="{8B7B9A16-898C-8BCB-71BE-0550B680D9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69" r="29268" b="24221"/>
          <a:stretch/>
        </p:blipFill>
        <p:spPr bwMode="auto">
          <a:xfrm>
            <a:off x="5103581" y="-2640228"/>
            <a:ext cx="2185740" cy="43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onfetti Pictures PNG Transparent Background, Free Download #39083 -  FreeIconsPNG">
            <a:extLst>
              <a:ext uri="{FF2B5EF4-FFF2-40B4-BE49-F238E27FC236}">
                <a16:creationId xmlns:a16="http://schemas.microsoft.com/office/drawing/2014/main" id="{E6B99BB3-AE1E-0811-41D6-277663860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9717" y="940990"/>
            <a:ext cx="13392335" cy="589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5 -0.01967 L -3.125E-6 0.74792 " pathEditMode="relative" ptsTypes="AA">
                                      <p:cBhvr>
                                        <p:cTn id="6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4"/>
          <p:cNvGrpSpPr/>
          <p:nvPr/>
        </p:nvGrpSpPr>
        <p:grpSpPr>
          <a:xfrm>
            <a:off x="0" y="6268199"/>
            <a:ext cx="12192000" cy="589801"/>
            <a:chOff x="0" y="6268199"/>
            <a:chExt cx="12192000" cy="589801"/>
          </a:xfrm>
        </p:grpSpPr>
        <p:grpSp>
          <p:nvGrpSpPr>
            <p:cNvPr id="177" name="Google Shape;177;p4"/>
            <p:cNvGrpSpPr/>
            <p:nvPr/>
          </p:nvGrpSpPr>
          <p:grpSpPr>
            <a:xfrm>
              <a:off x="0" y="6268199"/>
              <a:ext cx="12192000" cy="589801"/>
              <a:chOff x="0" y="6268199"/>
              <a:chExt cx="12192000" cy="589801"/>
            </a:xfrm>
          </p:grpSpPr>
          <p:sp>
            <p:nvSpPr>
              <p:cNvPr id="178" name="Google Shape;178;p4"/>
              <p:cNvSpPr/>
              <p:nvPr/>
            </p:nvSpPr>
            <p:spPr>
              <a:xfrm>
                <a:off x="0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4"/>
              <p:cNvSpPr/>
              <p:nvPr/>
            </p:nvSpPr>
            <p:spPr>
              <a:xfrm>
                <a:off x="0" y="6482080"/>
                <a:ext cx="12192000" cy="375920"/>
              </a:xfrm>
              <a:prstGeom prst="rect">
                <a:avLst/>
              </a:pr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4"/>
              <p:cNvSpPr/>
              <p:nvPr/>
            </p:nvSpPr>
            <p:spPr>
              <a:xfrm flipH="1">
                <a:off x="9923362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1" name="Google Shape;181;p4"/>
            <p:cNvSpPr txBox="1"/>
            <p:nvPr/>
          </p:nvSpPr>
          <p:spPr>
            <a:xfrm>
              <a:off x="5103581" y="6531540"/>
              <a:ext cx="1984839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nl-NL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fullstaq.com</a:t>
              </a: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2" name="Google Shape;182;p4" descr="Logo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70244" y="6349224"/>
              <a:ext cx="1709690" cy="4018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3" name="Google Shape;183;p4"/>
          <p:cNvSpPr/>
          <p:nvPr/>
        </p:nvSpPr>
        <p:spPr>
          <a:xfrm>
            <a:off x="388626" y="368775"/>
            <a:ext cx="592590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nl-NL" sz="4000" b="1" dirty="0" err="1">
                <a:solidFill>
                  <a:srgbClr val="111113"/>
                </a:solidFill>
              </a:rPr>
              <a:t>Who</a:t>
            </a:r>
            <a:r>
              <a:rPr lang="nl-NL" sz="4000" b="1" dirty="0">
                <a:solidFill>
                  <a:srgbClr val="111113"/>
                </a:solidFill>
              </a:rPr>
              <a:t> </a:t>
            </a:r>
            <a:r>
              <a:rPr lang="nl-NL" sz="4000" b="1" dirty="0" err="1">
                <a:solidFill>
                  <a:srgbClr val="111113"/>
                </a:solidFill>
              </a:rPr>
              <a:t>knows</a:t>
            </a:r>
            <a:r>
              <a:rPr lang="nl-NL" sz="4000" b="1" dirty="0">
                <a:solidFill>
                  <a:srgbClr val="111113"/>
                </a:solidFill>
              </a:rPr>
              <a:t> </a:t>
            </a:r>
            <a:r>
              <a:rPr lang="nl-NL" sz="4000" b="1" dirty="0" err="1">
                <a:solidFill>
                  <a:srgbClr val="111113"/>
                </a:solidFill>
              </a:rPr>
              <a:t>Kargo</a:t>
            </a:r>
            <a:r>
              <a:rPr lang="nl-NL" sz="4000" b="1" dirty="0">
                <a:solidFill>
                  <a:srgbClr val="111113"/>
                </a:solidFill>
              </a:rPr>
              <a:t>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4"/>
          <p:cNvSpPr/>
          <p:nvPr/>
        </p:nvSpPr>
        <p:spPr>
          <a:xfrm>
            <a:off x="526873" y="1076671"/>
            <a:ext cx="1380979" cy="84409"/>
          </a:xfrm>
          <a:prstGeom prst="rect">
            <a:avLst/>
          </a:prstGeom>
          <a:solidFill>
            <a:srgbClr val="F9C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ship with lots of containers on it&#10;&#10;Description automatically generated">
            <a:extLst>
              <a:ext uri="{FF2B5EF4-FFF2-40B4-BE49-F238E27FC236}">
                <a16:creationId xmlns:a16="http://schemas.microsoft.com/office/drawing/2014/main" id="{D7311BE9-9D9E-BE65-9F82-5AC2843BB4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91" t="1" b="951"/>
          <a:stretch/>
        </p:blipFill>
        <p:spPr>
          <a:xfrm>
            <a:off x="2236624" y="1228004"/>
            <a:ext cx="7718752" cy="5147136"/>
          </a:xfrm>
          <a:prstGeom prst="rect">
            <a:avLst/>
          </a:prstGeom>
        </p:spPr>
      </p:pic>
      <p:pic>
        <p:nvPicPr>
          <p:cNvPr id="3074" name="Picture 2" descr="Screenshot">
            <a:extLst>
              <a:ext uri="{FF2B5EF4-FFF2-40B4-BE49-F238E27FC236}">
                <a16:creationId xmlns:a16="http://schemas.microsoft.com/office/drawing/2014/main" id="{1E29D5DE-AFB5-603F-DCB2-CB30B31A4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328" y="6907460"/>
            <a:ext cx="8523344" cy="575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01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72 -0.00417 L 0 -0.8796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6" y="-4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4"/>
          <p:cNvGrpSpPr/>
          <p:nvPr/>
        </p:nvGrpSpPr>
        <p:grpSpPr>
          <a:xfrm>
            <a:off x="0" y="6268199"/>
            <a:ext cx="12192000" cy="589801"/>
            <a:chOff x="0" y="6268199"/>
            <a:chExt cx="12192000" cy="589801"/>
          </a:xfrm>
        </p:grpSpPr>
        <p:grpSp>
          <p:nvGrpSpPr>
            <p:cNvPr id="177" name="Google Shape;177;p4"/>
            <p:cNvGrpSpPr/>
            <p:nvPr/>
          </p:nvGrpSpPr>
          <p:grpSpPr>
            <a:xfrm>
              <a:off x="0" y="6268199"/>
              <a:ext cx="12192000" cy="589801"/>
              <a:chOff x="0" y="6268199"/>
              <a:chExt cx="12192000" cy="589801"/>
            </a:xfrm>
          </p:grpSpPr>
          <p:sp>
            <p:nvSpPr>
              <p:cNvPr id="178" name="Google Shape;178;p4"/>
              <p:cNvSpPr/>
              <p:nvPr/>
            </p:nvSpPr>
            <p:spPr>
              <a:xfrm>
                <a:off x="0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4"/>
              <p:cNvSpPr/>
              <p:nvPr/>
            </p:nvSpPr>
            <p:spPr>
              <a:xfrm>
                <a:off x="0" y="6482080"/>
                <a:ext cx="12192000" cy="375920"/>
              </a:xfrm>
              <a:prstGeom prst="rect">
                <a:avLst/>
              </a:pr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4"/>
              <p:cNvSpPr/>
              <p:nvPr/>
            </p:nvSpPr>
            <p:spPr>
              <a:xfrm flipH="1">
                <a:off x="9923362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1" name="Google Shape;181;p4"/>
            <p:cNvSpPr txBox="1"/>
            <p:nvPr/>
          </p:nvSpPr>
          <p:spPr>
            <a:xfrm>
              <a:off x="5103581" y="6531540"/>
              <a:ext cx="1984839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nl-NL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fullstaq.com</a:t>
              </a: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2" name="Google Shape;182;p4" descr="Logo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70244" y="6349224"/>
              <a:ext cx="1709690" cy="4018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3" name="Google Shape;183;p4"/>
          <p:cNvSpPr/>
          <p:nvPr/>
        </p:nvSpPr>
        <p:spPr>
          <a:xfrm>
            <a:off x="388627" y="368775"/>
            <a:ext cx="5255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nl-NL" sz="4000" b="1">
                <a:solidFill>
                  <a:srgbClr val="111113"/>
                </a:solidFill>
              </a:rPr>
              <a:t>What is Kargo?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4"/>
          <p:cNvSpPr/>
          <p:nvPr/>
        </p:nvSpPr>
        <p:spPr>
          <a:xfrm>
            <a:off x="526873" y="1076671"/>
            <a:ext cx="1380979" cy="84409"/>
          </a:xfrm>
          <a:prstGeom prst="rect">
            <a:avLst/>
          </a:prstGeom>
          <a:solidFill>
            <a:srgbClr val="F9C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4"/>
          <p:cNvSpPr txBox="1">
            <a:spLocks noGrp="1"/>
          </p:cNvSpPr>
          <p:nvPr>
            <p:ph type="body" idx="1"/>
          </p:nvPr>
        </p:nvSpPr>
        <p:spPr>
          <a:xfrm>
            <a:off x="457200" y="1318039"/>
            <a:ext cx="11277600" cy="455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nl-NL" sz="1600">
                <a:solidFill>
                  <a:srgbClr val="1C1E21"/>
                </a:solidFill>
                <a:latin typeface="Roboto"/>
                <a:ea typeface="Roboto"/>
                <a:cs typeface="Roboto"/>
                <a:sym typeface="Roboto"/>
              </a:rPr>
              <a:t>Kargo is a next-generation continuous delivery and application lifecycle orchestration platform for Kubernetes.</a:t>
            </a:r>
            <a:endParaRPr sz="1600" b="1">
              <a:solidFill>
                <a:srgbClr val="1C1E2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nl-NL" sz="1600">
                <a:solidFill>
                  <a:srgbClr val="1C1E21"/>
                </a:solidFill>
              </a:rPr>
              <a:t>Kargo provides:</a:t>
            </a:r>
            <a:endParaRPr sz="1600">
              <a:solidFill>
                <a:srgbClr val="1C1E2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C1E21"/>
              </a:buClr>
              <a:buSzPts val="1600"/>
              <a:buChar char="-"/>
            </a:pPr>
            <a:r>
              <a:rPr lang="nl-NL" sz="1600">
                <a:solidFill>
                  <a:srgbClr val="1C1E21"/>
                </a:solidFill>
              </a:rPr>
              <a:t>GitOps way of working</a:t>
            </a:r>
            <a:endParaRPr sz="1600">
              <a:solidFill>
                <a:srgbClr val="1C1E2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600"/>
              <a:buChar char="-"/>
            </a:pPr>
            <a:r>
              <a:rPr lang="nl-NL" sz="1600">
                <a:solidFill>
                  <a:srgbClr val="1C1E21"/>
                </a:solidFill>
              </a:rPr>
              <a:t>Flexible pipeline to promote changes in multiple stages</a:t>
            </a:r>
            <a:endParaRPr sz="1600">
              <a:solidFill>
                <a:srgbClr val="1C1E2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600"/>
              <a:buChar char="-"/>
            </a:pPr>
            <a:r>
              <a:rPr lang="nl-NL" sz="1600">
                <a:solidFill>
                  <a:srgbClr val="1C1E21"/>
                </a:solidFill>
              </a:rPr>
              <a:t>Dashboard for visualizing changes across your stages</a:t>
            </a:r>
            <a:endParaRPr sz="1600">
              <a:solidFill>
                <a:srgbClr val="1C1E2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600"/>
              <a:buChar char="-"/>
            </a:pPr>
            <a:r>
              <a:rPr lang="nl-NL" sz="1600">
                <a:solidFill>
                  <a:srgbClr val="1C1E21"/>
                </a:solidFill>
              </a:rPr>
              <a:t>Intuitive UX that hides nuances of GitOps</a:t>
            </a:r>
            <a:endParaRPr sz="1600">
              <a:solidFill>
                <a:srgbClr val="1C1E2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600"/>
              <a:buChar char="-"/>
            </a:pPr>
            <a:r>
              <a:rPr lang="nl-NL" sz="1600">
                <a:solidFill>
                  <a:srgbClr val="1C1E21"/>
                </a:solidFill>
              </a:rPr>
              <a:t>Safer deployments with enforced processes and guardrails</a:t>
            </a:r>
            <a:endParaRPr sz="1600">
              <a:solidFill>
                <a:srgbClr val="1C1E2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600"/>
              <a:buChar char="-"/>
            </a:pPr>
            <a:r>
              <a:rPr lang="nl-NL" sz="1600">
                <a:solidFill>
                  <a:srgbClr val="1C1E21"/>
                </a:solidFill>
              </a:rPr>
              <a:t>Testing and verification between stages</a:t>
            </a:r>
            <a:endParaRPr sz="1600">
              <a:solidFill>
                <a:srgbClr val="1C1E21"/>
              </a:solidFill>
            </a:endParaRPr>
          </a:p>
        </p:txBody>
      </p:sp>
      <p:pic>
        <p:nvPicPr>
          <p:cNvPr id="186" name="Google Shape;18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1575" y="4866950"/>
            <a:ext cx="6733225" cy="13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4"/>
          <p:cNvSpPr txBox="1"/>
          <p:nvPr/>
        </p:nvSpPr>
        <p:spPr>
          <a:xfrm>
            <a:off x="457200" y="5811450"/>
            <a:ext cx="781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200" i="1">
                <a:solidFill>
                  <a:schemeClr val="dk1"/>
                </a:solidFill>
              </a:rPr>
              <a:t>source: https://www.youtube.com/watch?v=Pto7QnxkjjA</a:t>
            </a:r>
            <a:endParaRPr sz="1200" i="1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60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g28f742d197f_0_108"/>
          <p:cNvGrpSpPr/>
          <p:nvPr/>
        </p:nvGrpSpPr>
        <p:grpSpPr>
          <a:xfrm>
            <a:off x="0" y="6268199"/>
            <a:ext cx="12192000" cy="589781"/>
            <a:chOff x="0" y="6268199"/>
            <a:chExt cx="12192000" cy="589781"/>
          </a:xfrm>
        </p:grpSpPr>
        <p:grpSp>
          <p:nvGrpSpPr>
            <p:cNvPr id="193" name="Google Shape;193;g28f742d197f_0_108"/>
            <p:cNvGrpSpPr/>
            <p:nvPr/>
          </p:nvGrpSpPr>
          <p:grpSpPr>
            <a:xfrm>
              <a:off x="0" y="6268199"/>
              <a:ext cx="12192000" cy="589781"/>
              <a:chOff x="0" y="6268199"/>
              <a:chExt cx="12192000" cy="589781"/>
            </a:xfrm>
          </p:grpSpPr>
          <p:sp>
            <p:nvSpPr>
              <p:cNvPr id="194" name="Google Shape;194;g28f742d197f_0_108"/>
              <p:cNvSpPr/>
              <p:nvPr/>
            </p:nvSpPr>
            <p:spPr>
              <a:xfrm>
                <a:off x="0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g28f742d197f_0_108"/>
              <p:cNvSpPr/>
              <p:nvPr/>
            </p:nvSpPr>
            <p:spPr>
              <a:xfrm>
                <a:off x="0" y="6482080"/>
                <a:ext cx="12192000" cy="375900"/>
              </a:xfrm>
              <a:prstGeom prst="rect">
                <a:avLst/>
              </a:pr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g28f742d197f_0_108"/>
              <p:cNvSpPr/>
              <p:nvPr/>
            </p:nvSpPr>
            <p:spPr>
              <a:xfrm flipH="1">
                <a:off x="9923362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7" name="Google Shape;197;g28f742d197f_0_108"/>
            <p:cNvSpPr txBox="1"/>
            <p:nvPr/>
          </p:nvSpPr>
          <p:spPr>
            <a:xfrm>
              <a:off x="5103581" y="6531540"/>
              <a:ext cx="1984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nl-NL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fullstaq.com</a:t>
              </a: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8" name="Google Shape;198;g28f742d197f_0_108" descr="Logo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70244" y="6349224"/>
              <a:ext cx="1709692" cy="4018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9" name="Google Shape;199;g28f742d197f_0_108"/>
          <p:cNvSpPr/>
          <p:nvPr/>
        </p:nvSpPr>
        <p:spPr>
          <a:xfrm>
            <a:off x="388627" y="368775"/>
            <a:ext cx="5255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nl-NL" sz="4000" b="1">
                <a:solidFill>
                  <a:srgbClr val="111113"/>
                </a:solidFill>
              </a:rPr>
              <a:t>For who is Kargo?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28f742d197f_0_108"/>
          <p:cNvSpPr/>
          <p:nvPr/>
        </p:nvSpPr>
        <p:spPr>
          <a:xfrm>
            <a:off x="526873" y="1076671"/>
            <a:ext cx="1380900" cy="84300"/>
          </a:xfrm>
          <a:prstGeom prst="rect">
            <a:avLst/>
          </a:prstGeom>
          <a:solidFill>
            <a:srgbClr val="F9C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g28f742d197f_0_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0125" y="2234300"/>
            <a:ext cx="7499901" cy="395770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28f742d197f_0_108"/>
          <p:cNvSpPr txBox="1"/>
          <p:nvPr/>
        </p:nvSpPr>
        <p:spPr>
          <a:xfrm>
            <a:off x="457200" y="5811450"/>
            <a:ext cx="781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200" i="1">
                <a:solidFill>
                  <a:schemeClr val="dk1"/>
                </a:solidFill>
              </a:rPr>
              <a:t>source: https://www.youtube.com/watch?v=Pto7QnxkjjA</a:t>
            </a:r>
            <a:endParaRPr sz="1200" i="1">
              <a:solidFill>
                <a:schemeClr val="dk1"/>
              </a:solidFill>
            </a:endParaRPr>
          </a:p>
        </p:txBody>
      </p:sp>
      <p:sp>
        <p:nvSpPr>
          <p:cNvPr id="203" name="Google Shape;203;g28f742d197f_0_108"/>
          <p:cNvSpPr txBox="1">
            <a:spLocks noGrp="1"/>
          </p:cNvSpPr>
          <p:nvPr>
            <p:ph type="body" idx="1"/>
          </p:nvPr>
        </p:nvSpPr>
        <p:spPr>
          <a:xfrm>
            <a:off x="388625" y="1357752"/>
            <a:ext cx="11277600" cy="45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nl-NL" sz="1600">
                <a:solidFill>
                  <a:srgbClr val="1C1E21"/>
                </a:solidFill>
              </a:rPr>
              <a:t>Deploy pipelines are getting more complex!</a:t>
            </a:r>
            <a:endParaRPr sz="1600">
              <a:solidFill>
                <a:srgbClr val="1C1E2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C1E21"/>
              </a:buClr>
              <a:buSzPts val="1600"/>
              <a:buChar char="-"/>
            </a:pPr>
            <a:r>
              <a:rPr lang="nl-NL" sz="1600">
                <a:solidFill>
                  <a:srgbClr val="1C1E21"/>
                </a:solidFill>
              </a:rPr>
              <a:t>When you have multiple environments and regions to deploy to.</a:t>
            </a:r>
            <a:endParaRPr sz="1600">
              <a:solidFill>
                <a:srgbClr val="1C1E2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600"/>
              <a:buChar char="-"/>
            </a:pPr>
            <a:r>
              <a:rPr lang="nl-NL" sz="1600">
                <a:solidFill>
                  <a:srgbClr val="1C1E21"/>
                </a:solidFill>
              </a:rPr>
              <a:t>When advanced promotion techniques are desired, such as:</a:t>
            </a:r>
            <a:endParaRPr sz="1600">
              <a:solidFill>
                <a:srgbClr val="1C1E2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600"/>
              <a:buChar char="-"/>
            </a:pPr>
            <a:r>
              <a:rPr lang="nl-NL" sz="1600">
                <a:solidFill>
                  <a:srgbClr val="1C1E21"/>
                </a:solidFill>
              </a:rPr>
              <a:t>Progressive Delivery: A/B testing, Canary</a:t>
            </a:r>
            <a:endParaRPr sz="1600">
              <a:solidFill>
                <a:srgbClr val="1C1E2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600"/>
              <a:buChar char="-"/>
            </a:pPr>
            <a:r>
              <a:rPr lang="nl-NL" sz="1600">
                <a:solidFill>
                  <a:srgbClr val="1C1E21"/>
                </a:solidFill>
              </a:rPr>
              <a:t>Continuous Verification</a:t>
            </a:r>
            <a:endParaRPr sz="1600">
              <a:solidFill>
                <a:srgbClr val="1C1E2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g28f742d197f_0_142"/>
          <p:cNvGrpSpPr/>
          <p:nvPr/>
        </p:nvGrpSpPr>
        <p:grpSpPr>
          <a:xfrm>
            <a:off x="0" y="6268199"/>
            <a:ext cx="12192000" cy="589781"/>
            <a:chOff x="0" y="6268199"/>
            <a:chExt cx="12192000" cy="589781"/>
          </a:xfrm>
        </p:grpSpPr>
        <p:grpSp>
          <p:nvGrpSpPr>
            <p:cNvPr id="209" name="Google Shape;209;g28f742d197f_0_142"/>
            <p:cNvGrpSpPr/>
            <p:nvPr/>
          </p:nvGrpSpPr>
          <p:grpSpPr>
            <a:xfrm>
              <a:off x="0" y="6268199"/>
              <a:ext cx="12192000" cy="589781"/>
              <a:chOff x="0" y="6268199"/>
              <a:chExt cx="12192000" cy="589781"/>
            </a:xfrm>
          </p:grpSpPr>
          <p:sp>
            <p:nvSpPr>
              <p:cNvPr id="210" name="Google Shape;210;g28f742d197f_0_142"/>
              <p:cNvSpPr/>
              <p:nvPr/>
            </p:nvSpPr>
            <p:spPr>
              <a:xfrm>
                <a:off x="0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g28f742d197f_0_142"/>
              <p:cNvSpPr/>
              <p:nvPr/>
            </p:nvSpPr>
            <p:spPr>
              <a:xfrm>
                <a:off x="0" y="6482080"/>
                <a:ext cx="12192000" cy="375900"/>
              </a:xfrm>
              <a:prstGeom prst="rect">
                <a:avLst/>
              </a:pr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g28f742d197f_0_142"/>
              <p:cNvSpPr/>
              <p:nvPr/>
            </p:nvSpPr>
            <p:spPr>
              <a:xfrm flipH="1">
                <a:off x="9923362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3" name="Google Shape;213;g28f742d197f_0_142"/>
            <p:cNvSpPr txBox="1"/>
            <p:nvPr/>
          </p:nvSpPr>
          <p:spPr>
            <a:xfrm>
              <a:off x="5103581" y="6531540"/>
              <a:ext cx="1984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nl-NL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fullstaq.com</a:t>
              </a: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4" name="Google Shape;214;g28f742d197f_0_142" descr="Logo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70244" y="6349224"/>
              <a:ext cx="1709692" cy="4018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5" name="Google Shape;215;g28f742d197f_0_142"/>
          <p:cNvSpPr/>
          <p:nvPr/>
        </p:nvSpPr>
        <p:spPr>
          <a:xfrm>
            <a:off x="388625" y="368775"/>
            <a:ext cx="6462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nl-NL" sz="4000" b="1">
                <a:solidFill>
                  <a:srgbClr val="111113"/>
                </a:solidFill>
              </a:rPr>
              <a:t>How does Kargo work?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28f742d197f_0_142"/>
          <p:cNvSpPr/>
          <p:nvPr/>
        </p:nvSpPr>
        <p:spPr>
          <a:xfrm>
            <a:off x="526873" y="1076671"/>
            <a:ext cx="1380900" cy="84300"/>
          </a:xfrm>
          <a:prstGeom prst="rect">
            <a:avLst/>
          </a:prstGeom>
          <a:solidFill>
            <a:srgbClr val="F9C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g28f742d197f_0_142"/>
          <p:cNvPicPr preferRelativeResize="0"/>
          <p:nvPr/>
        </p:nvPicPr>
        <p:blipFill rotWithShape="1">
          <a:blip r:embed="rId4">
            <a:alphaModFix/>
          </a:blip>
          <a:srcRect t="1587" b="1587"/>
          <a:stretch/>
        </p:blipFill>
        <p:spPr>
          <a:xfrm>
            <a:off x="1078138" y="1188612"/>
            <a:ext cx="10035717" cy="4967738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28f742d197f_0_142"/>
          <p:cNvSpPr txBox="1"/>
          <p:nvPr/>
        </p:nvSpPr>
        <p:spPr>
          <a:xfrm>
            <a:off x="457200" y="5811450"/>
            <a:ext cx="781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200" i="1">
                <a:solidFill>
                  <a:schemeClr val="dk1"/>
                </a:solidFill>
              </a:rPr>
              <a:t>source: https://www.youtube.com/watch?v=yaZc0DdeLKk</a:t>
            </a:r>
            <a:endParaRPr sz="1200" i="1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852</Words>
  <Application>Microsoft Macintosh PowerPoint</Application>
  <PresentationFormat>Widescreen</PresentationFormat>
  <Paragraphs>113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Roboto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thijs.honselaar@creativewest.nl</dc:creator>
  <cp:lastModifiedBy>Bas Bremer / True</cp:lastModifiedBy>
  <cp:revision>1</cp:revision>
  <dcterms:created xsi:type="dcterms:W3CDTF">2020-09-30T05:18:42Z</dcterms:created>
  <dcterms:modified xsi:type="dcterms:W3CDTF">2024-08-19T14:30:33Z</dcterms:modified>
</cp:coreProperties>
</file>